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617" r:id="rId2"/>
    <p:sldId id="718" r:id="rId3"/>
    <p:sldId id="722" r:id="rId4"/>
    <p:sldId id="719" r:id="rId5"/>
    <p:sldId id="720" r:id="rId6"/>
    <p:sldId id="721" r:id="rId7"/>
    <p:sldId id="522" r:id="rId8"/>
    <p:sldId id="276" r:id="rId9"/>
    <p:sldId id="414" r:id="rId10"/>
    <p:sldId id="415" r:id="rId11"/>
    <p:sldId id="416" r:id="rId12"/>
    <p:sldId id="478" r:id="rId13"/>
    <p:sldId id="479" r:id="rId14"/>
    <p:sldId id="420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669" r:id="rId23"/>
    <p:sldId id="670" r:id="rId24"/>
    <p:sldId id="671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98" r:id="rId35"/>
    <p:sldId id="499" r:id="rId36"/>
    <p:sldId id="501" r:id="rId37"/>
    <p:sldId id="503" r:id="rId38"/>
    <p:sldId id="504" r:id="rId39"/>
    <p:sldId id="505" r:id="rId40"/>
    <p:sldId id="506" r:id="rId41"/>
    <p:sldId id="507" r:id="rId42"/>
    <p:sldId id="508" r:id="rId43"/>
    <p:sldId id="704" r:id="rId44"/>
    <p:sldId id="509" r:id="rId45"/>
    <p:sldId id="510" r:id="rId46"/>
    <p:sldId id="511" r:id="rId47"/>
    <p:sldId id="437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672" r:id="rId56"/>
    <p:sldId id="673" r:id="rId57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Tahoma" panose="020B0604030504040204" pitchFamily="34" charset="0"/>
      <p:regular r:id="rId61"/>
      <p:bold r:id="rId62"/>
    </p:embeddedFont>
    <p:embeddedFont>
      <p:font typeface="黑体" panose="02010609060101010101" pitchFamily="49" charset="-122"/>
      <p:regular r:id="rId63"/>
    </p:embeddedFont>
    <p:embeddedFont>
      <p:font typeface="华文行楷" panose="02010800040101010101" pitchFamily="2" charset="-122"/>
      <p:regular r:id="rId64"/>
    </p:embeddedFont>
    <p:embeddedFont>
      <p:font typeface="楷体" panose="02010609060101010101" pitchFamily="49" charset="-122"/>
      <p:regular r:id="rId65"/>
    </p:embeddedFont>
  </p:embeddedFontLst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9" userDrawn="1">
          <p15:clr>
            <a:srgbClr val="A4A3A4"/>
          </p15:clr>
        </p15:guide>
        <p15:guide id="2" orient="horz" pos="3629" userDrawn="1">
          <p15:clr>
            <a:srgbClr val="A4A3A4"/>
          </p15:clr>
        </p15:guide>
        <p15:guide id="3" orient="horz" pos="890" userDrawn="1">
          <p15:clr>
            <a:srgbClr val="A4A3A4"/>
          </p15:clr>
        </p15:guide>
        <p15:guide id="4" orient="horz" pos="3347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pos="43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92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587B"/>
    <a:srgbClr val="14AAE1"/>
    <a:srgbClr val="E1F3FF"/>
    <a:srgbClr val="04617B"/>
    <a:srgbClr val="505050"/>
    <a:srgbClr val="B60000"/>
    <a:srgbClr val="00518B"/>
    <a:srgbClr val="214E91"/>
    <a:srgbClr val="085367"/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5691" autoAdjust="0"/>
  </p:normalViewPr>
  <p:slideViewPr>
    <p:cSldViewPr showGuides="1">
      <p:cViewPr varScale="1">
        <p:scale>
          <a:sx n="112" d="100"/>
          <a:sy n="112" d="100"/>
        </p:scale>
        <p:origin x="852" y="76"/>
      </p:cViewPr>
      <p:guideLst>
        <p:guide orient="horz" pos="3449"/>
        <p:guide orient="horz" pos="3629"/>
        <p:guide orient="horz" pos="890"/>
        <p:guide orient="horz" pos="3347"/>
        <p:guide pos="5602"/>
        <p:guide pos="4311"/>
      </p:guideLst>
    </p:cSldViewPr>
  </p:slideViewPr>
  <p:outlineViewPr>
    <p:cViewPr>
      <p:scale>
        <a:sx n="33" d="100"/>
        <a:sy n="33" d="100"/>
      </p:scale>
      <p:origin x="0" y="-73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992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CCBF-31CF-4FCA-A5B4-50142834420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95618-5249-4F12-80E4-2F3A0FD18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B720-C9F6-4BFC-BC5C-B1B8D70204D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03D02-7E89-4EBF-B123-9C334E1BFE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035CDC-935D-41B3-9C26-C61FC91266CA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342900">
              <a:lnSpc>
                <a:spcPct val="150000"/>
              </a:lnSpc>
              <a:spcBef>
                <a:spcPts val="0"/>
              </a:spcBef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5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5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5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8FBFA0-1E27-4EB5-B868-C66BCDE22F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gradFill>
            <a:gsLst>
              <a:gs pos="0">
                <a:srgbClr val="00B0F0">
                  <a:alpha val="28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离散数学及其应用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43528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78FBFA0-1E27-4EB5-B868-C66BCDE22F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gradFill>
            <a:gsLst>
              <a:gs pos="0">
                <a:srgbClr val="00B0F0">
                  <a:alpha val="28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-508635" y="13735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00CC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人工智能数学基础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王子贺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二元关系（Binary relations）</a:t>
            </a:r>
            <a:endParaRPr lang="zh-CN" altLang="en-US" sz="15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定义：</a:t>
            </a:r>
            <a:r>
              <a:rPr lang="en-US" dirty="0"/>
              <a:t>从一个集合A到一个集合B的二元关系R是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3"/>
              <p:cNvSpPr txBox="1"/>
              <p:nvPr/>
            </p:nvSpPr>
            <p:spPr>
              <a:xfrm>
                <a:off x="3200400" y="1871570"/>
                <a:ext cx="1714500" cy="4761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871570"/>
                <a:ext cx="1714500" cy="476100"/>
              </a:xfrm>
              <a:prstGeom prst="rect">
                <a:avLst/>
              </a:prstGeom>
              <a:blipFill rotWithShape="1">
                <a:blip r:embed="rId2"/>
                <a:stretch>
                  <a:fillRect t="-47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/>
          <p:cNvSpPr>
            <a:spLocks noGrp="1"/>
          </p:cNvSpPr>
          <p:nvPr>
            <p:ph idx="4294967295"/>
          </p:nvPr>
        </p:nvSpPr>
        <p:spPr>
          <a:xfrm>
            <a:off x="0" y="2362200"/>
            <a:ext cx="8508365" cy="2743200"/>
          </a:xfrm>
        </p:spPr>
        <p:txBody>
          <a:bodyPr/>
          <a:lstStyle/>
          <a:p>
            <a:pPr lvl="0"/>
            <a:r>
              <a:rPr lang="zh-CN" altLang="en-US" sz="2400" b="1" dirty="0">
                <a:solidFill>
                  <a:prstClr val="black"/>
                </a:solidFill>
                <a:ea typeface="宋体" panose="02010600030101010101" pitchFamily="2" charset="-122"/>
              </a:rPr>
              <a:t>例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A = 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,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1,2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}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      B = 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{</a:t>
            </a:r>
            <a:r>
              <a:rPr lang="en-US" sz="2400" i="1" dirty="0" err="1">
                <a:solidFill>
                  <a:prstClr val="black"/>
                </a:solidFill>
                <a:ea typeface="Cambria Math" panose="02040503050406030204"/>
              </a:rPr>
              <a:t>a,b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}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{(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0, 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a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)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, 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(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0, 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b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)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, 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(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1,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a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) 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, 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(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2, 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b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)} 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是</a:t>
            </a:r>
            <a:r>
              <a:rPr lang="en-US" altLang="zh-CN" sz="2400" dirty="0">
                <a:solidFill>
                  <a:prstClr val="black"/>
                </a:solidFill>
                <a:ea typeface="宋体" panose="02010600030101010101" pitchFamily="2" charset="-122"/>
              </a:rPr>
              <a:t>A 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到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 </a:t>
            </a:r>
            <a:r>
              <a:rPr lang="en-US" sz="2400" i="1" dirty="0">
                <a:solidFill>
                  <a:prstClr val="black"/>
                </a:solidFill>
                <a:ea typeface="Cambria Math" panose="02040503050406030204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的关系</a:t>
            </a:r>
            <a:r>
              <a:rPr lang="en-US" sz="2400" dirty="0">
                <a:solidFill>
                  <a:prstClr val="black"/>
                </a:solidFill>
                <a:ea typeface="Cambria Math" panose="02040503050406030204"/>
              </a:rPr>
              <a:t>. </a:t>
            </a:r>
          </a:p>
          <a:p>
            <a:pPr lvl="1">
              <a:spcBef>
                <a:spcPts val="600"/>
              </a:spcBef>
            </a:pP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可以将集合</a:t>
            </a:r>
            <a:r>
              <a:rPr lang="en-US" altLang="zh-CN" sz="2400" dirty="0">
                <a:solidFill>
                  <a:prstClr val="black"/>
                </a:solidFill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与集合</a:t>
            </a:r>
            <a:r>
              <a:rPr lang="en-US" altLang="zh-CN" sz="2400" dirty="0">
                <a:solidFill>
                  <a:prstClr val="black"/>
                </a:solidFill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的关系使用图或者表格表示</a:t>
            </a:r>
          </a:p>
        </p:txBody>
      </p:sp>
      <p:pic>
        <p:nvPicPr>
          <p:cNvPr id="12" name="Picture 5" descr="Displaying the ordered pairs in the relation R from Example 3.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4191000"/>
            <a:ext cx="4233545" cy="2359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4294967295"/>
          </p:nvPr>
        </p:nvSpPr>
        <p:spPr>
          <a:xfrm>
            <a:off x="5147944" y="4536539"/>
            <a:ext cx="3744535" cy="1518285"/>
          </a:xfrm>
          <a:ln w="12700">
            <a:solidFill>
              <a:srgbClr val="1A587B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dirty="0">
                <a:latin typeface="+mn-ea"/>
              </a:rPr>
              <a:t>关系比函数更普遍。一个函数是一种关系，其中</a:t>
            </a:r>
            <a:r>
              <a:rPr lang="en-US" altLang="zh-CN" sz="2200" dirty="0">
                <a:latin typeface="+mn-ea"/>
              </a:rPr>
              <a:t>B</a:t>
            </a:r>
            <a:r>
              <a:rPr lang="zh-CN" altLang="en-US" sz="2200" dirty="0">
                <a:latin typeface="+mn-ea"/>
              </a:rPr>
              <a:t>的单独一个元素与</a:t>
            </a:r>
            <a:r>
              <a:rPr lang="en-US" altLang="zh-CN" sz="2200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的每个元素都有关系。</a:t>
            </a:r>
            <a:endParaRPr lang="en-US" sz="2200" dirty="0"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集合上的二元关系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定义：</a:t>
            </a:r>
            <a:r>
              <a:rPr lang="en-US"/>
              <a:t>一个集合</a:t>
            </a:r>
            <a:r>
              <a:rPr lang="en-US" dirty="0"/>
              <a:t>A上的二元关系R是A×A的一个子集或A到A的关系。</a:t>
            </a:r>
          </a:p>
          <a:p>
            <a:r>
              <a:rPr lang="zh-CN" altLang="en-US" b="1" dirty="0"/>
              <a:t>例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A = </a:t>
            </a:r>
            <a:r>
              <a:rPr lang="en-US" dirty="0"/>
              <a:t>{</a:t>
            </a:r>
            <a:r>
              <a:rPr lang="en-US" i="1" dirty="0" err="1"/>
              <a:t>a,b,c</a:t>
            </a:r>
            <a:r>
              <a:rPr lang="en-US" dirty="0"/>
              <a:t>}</a:t>
            </a:r>
            <a:r>
              <a:rPr lang="zh-CN" altLang="en-US" dirty="0"/>
              <a:t>。</a:t>
            </a:r>
            <a:r>
              <a:rPr lang="en-US" dirty="0"/>
              <a:t>  </a:t>
            </a:r>
            <a:r>
              <a:rPr lang="zh-CN" altLang="en-US" dirty="0"/>
              <a:t>则</a:t>
            </a:r>
            <a:r>
              <a:rPr lang="en-US" i="1" dirty="0"/>
              <a:t>R = </a:t>
            </a:r>
            <a:r>
              <a:rPr lang="en-US" dirty="0"/>
              <a:t>{(</a:t>
            </a:r>
            <a:r>
              <a:rPr lang="en-US" i="1" dirty="0" err="1"/>
              <a:t>a,a</a:t>
            </a:r>
            <a:r>
              <a:rPr lang="en-US" dirty="0"/>
              <a:t>)</a:t>
            </a:r>
            <a:r>
              <a:rPr lang="en-US" i="1" dirty="0"/>
              <a:t>,</a:t>
            </a:r>
            <a:r>
              <a:rPr lang="en-US" dirty="0"/>
              <a:t>(</a:t>
            </a:r>
            <a:r>
              <a:rPr lang="en-US" i="1" dirty="0" err="1"/>
              <a:t>a,b</a:t>
            </a:r>
            <a:r>
              <a:rPr lang="en-US" dirty="0"/>
              <a:t>)</a:t>
            </a:r>
            <a:r>
              <a:rPr lang="en-US" i="1" dirty="0"/>
              <a:t>, </a:t>
            </a:r>
            <a:r>
              <a:rPr lang="en-US" dirty="0"/>
              <a:t>(</a:t>
            </a:r>
            <a:r>
              <a:rPr lang="en-US" i="1" dirty="0" err="1"/>
              <a:t>a,c</a:t>
            </a:r>
            <a:r>
              <a:rPr lang="en-US" dirty="0"/>
              <a:t>)} </a:t>
            </a:r>
            <a:r>
              <a:rPr lang="zh-CN" altLang="en-US" dirty="0"/>
              <a:t>是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zh-CN" altLang="en-US" dirty="0"/>
              <a:t>上的关系</a:t>
            </a:r>
            <a:r>
              <a:rPr lang="en-US" dirty="0"/>
              <a:t>. </a:t>
            </a:r>
          </a:p>
          <a:p>
            <a:pPr lvl="1"/>
            <a:r>
              <a:rPr lang="zh-CN" altLang="en-US" dirty="0"/>
              <a:t>使</a:t>
            </a:r>
            <a:r>
              <a:rPr lang="en-US" i="1" dirty="0"/>
              <a:t>A = </a:t>
            </a:r>
            <a:r>
              <a:rPr lang="en-US" dirty="0"/>
              <a:t>{</a:t>
            </a:r>
            <a:r>
              <a:rPr lang="en-US" dirty="0">
                <a:ea typeface="Cambria Math" panose="02040503050406030204" pitchFamily="18" charset="0"/>
              </a:rPr>
              <a:t>1, 2, 3, 4</a:t>
            </a:r>
            <a:r>
              <a:rPr lang="en-US" dirty="0"/>
              <a:t>}</a:t>
            </a:r>
            <a:r>
              <a:rPr lang="zh-CN" altLang="en-US" dirty="0"/>
              <a:t>。</a:t>
            </a:r>
            <a:r>
              <a:rPr lang="en-US" dirty="0"/>
              <a:t> </a:t>
            </a:r>
            <a:r>
              <a:rPr lang="zh-CN" altLang="en-US" dirty="0"/>
              <a:t>则关系</a:t>
            </a:r>
            <a:r>
              <a:rPr lang="en-US" dirty="0"/>
              <a:t>R </a:t>
            </a:r>
            <a:r>
              <a:rPr lang="en-US" baseline="-25000" dirty="0">
                <a:ea typeface="Cambria Math" panose="02040503050406030204" pitchFamily="18" charset="0"/>
              </a:rPr>
              <a:t> </a:t>
            </a:r>
            <a:r>
              <a:rPr lang="en-US" dirty="0"/>
              <a:t>= {(</a:t>
            </a:r>
            <a:r>
              <a:rPr lang="en-US" i="1" dirty="0" err="1"/>
              <a:t>a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/>
              <a:t>) |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zh-CN" altLang="en-US" dirty="0">
                <a:ea typeface="Cambria Math" panose="02040503050406030204"/>
              </a:rPr>
              <a:t>整除</a:t>
            </a:r>
            <a:r>
              <a:rPr lang="en-US" dirty="0">
                <a:ea typeface="Cambria Math" panose="02040503050406030204"/>
              </a:rPr>
              <a:t> </a:t>
            </a:r>
            <a:r>
              <a:rPr lang="en-US" i="1" dirty="0">
                <a:ea typeface="Cambria Math" panose="02040503050406030204"/>
              </a:rPr>
              <a:t>b</a:t>
            </a:r>
            <a:r>
              <a:rPr lang="en-US" dirty="0">
                <a:ea typeface="Cambria Math" panose="02040503050406030204"/>
              </a:rPr>
              <a:t>} </a:t>
            </a:r>
            <a:r>
              <a:rPr lang="zh-CN" altLang="en-US" dirty="0">
                <a:ea typeface="宋体" panose="02010600030101010101" pitchFamily="2" charset="-122"/>
              </a:rPr>
              <a:t>为：</a:t>
            </a:r>
            <a:br>
              <a:rPr lang="en-US" dirty="0">
                <a:ea typeface="Cambria Math" panose="02040503050406030204"/>
              </a:rPr>
            </a:br>
            <a:r>
              <a:rPr lang="en-US" dirty="0">
                <a:ea typeface="Cambria Math" panose="02040503050406030204"/>
              </a:rPr>
              <a:t>(1,1), (1, 2), (1,3), (1, 4), (2, 2), (2, 4), (3, 3), (4, 4).</a:t>
            </a:r>
            <a:endParaRPr lang="en-US" sz="2200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集合上的二元关系</a:t>
            </a:r>
            <a:endParaRPr lang="zh-CN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Aft>
                    <a:spcPts val="1200"/>
                  </a:spcAft>
                  <a:buClr>
                    <a:schemeClr val="accent3"/>
                  </a:buClr>
                  <a:buSzPct val="95000"/>
                  <a:buNone/>
                </a:pPr>
                <a:r>
                  <a:rPr lang="zh-CN" altLang="en-US" sz="2200" b="1" dirty="0"/>
                  <a:t>问题</a:t>
                </a:r>
                <a:r>
                  <a:rPr lang="en-US" sz="2200" dirty="0"/>
                  <a:t>: </a:t>
                </a:r>
                <a:r>
                  <a:rPr lang="zh-CN" altLang="en-US" sz="2200" dirty="0"/>
                  <a:t>在集合</a:t>
                </a:r>
                <a:r>
                  <a:rPr lang="en-US" sz="2200" dirty="0"/>
                  <a:t> </a:t>
                </a:r>
                <a:r>
                  <a:rPr lang="en-US" sz="2200" i="1" dirty="0"/>
                  <a:t>A</a:t>
                </a:r>
                <a:r>
                  <a:rPr lang="zh-CN" altLang="en-US" sz="2200" dirty="0"/>
                  <a:t>上有多少种关系</a:t>
                </a:r>
                <a:r>
                  <a:rPr lang="en-US" sz="2200" dirty="0">
                    <a:solidFill>
                      <a:srgbClr val="FF0000"/>
                    </a:solidFill>
                  </a:rPr>
                  <a:t>?</a:t>
                </a:r>
                <a:r>
                  <a:rPr lang="en-US" sz="2200" b="1" dirty="0"/>
                  <a:t> </a:t>
                </a:r>
              </a:p>
              <a:p>
                <a:pPr marL="0" lvl="2" indent="0">
                  <a:spcAft>
                    <a:spcPts val="1200"/>
                  </a:spcAft>
                  <a:buNone/>
                </a:pPr>
                <a:r>
                  <a:rPr lang="zh-CN" altLang="en-US" sz="2200" b="1" dirty="0"/>
                  <a:t>解</a:t>
                </a:r>
                <a:r>
                  <a:rPr lang="en-US" sz="2200" dirty="0"/>
                  <a:t>:  </a:t>
                </a:r>
                <a:r>
                  <a:rPr lang="zh-CN" altLang="en-US" sz="2200" dirty="0"/>
                  <a:t>因为</a:t>
                </a:r>
                <a:r>
                  <a:rPr lang="en-US" sz="2200" dirty="0"/>
                  <a:t>A上的关系与A×A的子集是一回事，所以我们计算A×A的子集。因为当A有n个元素时，A×A有n</a:t>
                </a:r>
                <a:r>
                  <a:rPr lang="en-US" sz="2200" baseline="30000" dirty="0"/>
                  <a:t>2</a:t>
                </a:r>
                <a:r>
                  <a:rPr lang="en-US" sz="2200" dirty="0"/>
                  <a:t>个元素，而一个有m个元素的集合有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200" dirty="0"/>
                  <a:t>个子集，所以A×A有2</a:t>
                </a:r>
                <a:r>
                  <a:rPr lang="en-US" sz="2200" baseline="30000" dirty="0"/>
                  <a:t>n^2</a:t>
                </a:r>
                <a:r>
                  <a:rPr lang="en-US" sz="2200" dirty="0"/>
                  <a:t>个子集，因此，一个集合A上有</a:t>
                </a:r>
                <a:r>
                  <a:rPr lang="en-US" sz="2200" dirty="0">
                    <a:sym typeface="+mn-ea"/>
                  </a:rPr>
                  <a:t>2</a:t>
                </a:r>
                <a:r>
                  <a:rPr lang="en-US" sz="2200" baseline="30000" dirty="0">
                    <a:sym typeface="+mn-ea"/>
                  </a:rPr>
                  <a:t>n^2</a:t>
                </a:r>
                <a:r>
                  <a:rPr lang="en-US" sz="2200" dirty="0"/>
                  <a:t>个关系。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9" r="-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集合上的二元关系</a:t>
            </a:r>
            <a:endParaRPr lang="en-US" sz="15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+mn-ea"/>
              </a:rPr>
              <a:t>例</a:t>
            </a:r>
            <a:r>
              <a:rPr lang="en-US" sz="2400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考虑</a:t>
            </a:r>
            <a:r>
              <a:rPr lang="en-US" sz="2400" dirty="0" err="1">
                <a:latin typeface="+mn-ea"/>
              </a:rPr>
              <a:t>整数集上的</a:t>
            </a:r>
            <a:r>
              <a:rPr lang="zh-CN" altLang="en-US" sz="2400" dirty="0">
                <a:latin typeface="+mn-ea"/>
              </a:rPr>
              <a:t>这</a:t>
            </a:r>
            <a:r>
              <a:rPr lang="en-US" sz="2400" dirty="0" err="1">
                <a:latin typeface="+mn-ea"/>
              </a:rPr>
              <a:t>些关系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/>
              <p:cNvSpPr txBox="1"/>
              <p:nvPr/>
            </p:nvSpPr>
            <p:spPr>
              <a:xfrm>
                <a:off x="1066800" y="2004604"/>
                <a:ext cx="3581400" cy="166485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004604"/>
                <a:ext cx="3581400" cy="1664856"/>
              </a:xfrm>
              <a:prstGeom prst="rect">
                <a:avLst/>
              </a:prstGeom>
              <a:blipFill rotWithShape="1">
                <a:blip r:embed="rId2"/>
                <a:stretch>
                  <a:fillRect t="-3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/>
              <p:cNvSpPr txBox="1"/>
              <p:nvPr/>
            </p:nvSpPr>
            <p:spPr>
              <a:xfrm>
                <a:off x="4953000" y="2004378"/>
                <a:ext cx="3192463" cy="166528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004378"/>
                <a:ext cx="3192463" cy="1665287"/>
              </a:xfrm>
              <a:prstGeom prst="rect">
                <a:avLst/>
              </a:prstGeom>
              <a:blipFill rotWithShape="1">
                <a:blip r:embed="rId3"/>
                <a:stretch>
                  <a:fillRect t="-19" r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533400" y="3307080"/>
            <a:ext cx="7467600" cy="731520"/>
          </a:xfrm>
          <a:ln w="12700">
            <a:solidFill>
              <a:srgbClr val="1A587B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200" dirty="0">
                <a:latin typeface="+mn-ea"/>
              </a:rPr>
              <a:t>注意，这些关系是在一个无限的集合上，这些关系中的每一个都是一个无限的集合。</a:t>
            </a:r>
            <a:endParaRPr lang="en-US" sz="2200" dirty="0">
              <a:latin typeface="+mn-e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533400" y="4419600"/>
            <a:ext cx="8229600" cy="2133600"/>
          </a:xfrm>
        </p:spPr>
        <p:txBody>
          <a:bodyPr/>
          <a:lstStyle/>
          <a:p>
            <a:pPr lvl="1">
              <a:buNone/>
            </a:pPr>
            <a:r>
              <a:rPr lang="zh-CN" altLang="en-US" sz="2200" dirty="0">
                <a:latin typeface="+mn-ea"/>
              </a:rPr>
              <a:t>下面有序对，分别属于哪些关系</a:t>
            </a:r>
            <a:endParaRPr lang="en-US" altLang="zh-CN" sz="2200" dirty="0">
              <a:latin typeface="+mn-ea"/>
            </a:endParaRPr>
          </a:p>
          <a:p>
            <a:pPr lvl="1">
              <a:buNone/>
            </a:pPr>
            <a:r>
              <a:rPr lang="en-US" sz="2200" dirty="0">
                <a:latin typeface="+mn-ea"/>
              </a:rPr>
              <a:t>(1,1), (1, 2), (2, 1), (1, −1), (2, 2)</a:t>
            </a:r>
            <a:r>
              <a:rPr lang="en-US" sz="2200" dirty="0">
                <a:solidFill>
                  <a:srgbClr val="FF0000"/>
                </a:solidFill>
                <a:latin typeface="+mn-ea"/>
              </a:rPr>
              <a:t>?</a:t>
            </a:r>
          </a:p>
          <a:p>
            <a:r>
              <a:rPr lang="zh-CN" altLang="en-US" sz="2200" dirty="0"/>
              <a:t>解</a:t>
            </a:r>
            <a:r>
              <a:rPr lang="en-US" altLang="zh-CN" sz="2200" dirty="0"/>
              <a:t>: </a:t>
            </a:r>
            <a:r>
              <a:rPr lang="zh-CN" altLang="en-US" sz="2200" dirty="0"/>
              <a:t>检查定义每个关系的条件</a:t>
            </a:r>
            <a:r>
              <a:rPr lang="en-US" altLang="zh-CN" sz="2200" dirty="0"/>
              <a:t>,</a:t>
            </a:r>
            <a:r>
              <a:rPr lang="zh-CN" altLang="en-US" sz="2200" dirty="0">
                <a:latin typeface="+mn-ea"/>
              </a:rPr>
              <a:t>可知</a:t>
            </a:r>
            <a:r>
              <a:rPr lang="en-US" sz="2200" dirty="0">
                <a:latin typeface="+mn-ea"/>
              </a:rPr>
              <a:t> (1,1) </a:t>
            </a:r>
            <a:r>
              <a:rPr lang="zh-CN" altLang="en-US" sz="2200" dirty="0">
                <a:latin typeface="+mn-ea"/>
              </a:rPr>
              <a:t>属于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1</a:t>
            </a:r>
            <a:r>
              <a:rPr lang="en-US" sz="2200" dirty="0">
                <a:latin typeface="+mn-ea"/>
              </a:rPr>
              <a:t>, R</a:t>
            </a:r>
            <a:r>
              <a:rPr lang="en-US" sz="2200" baseline="-25000" dirty="0">
                <a:latin typeface="+mn-ea"/>
              </a:rPr>
              <a:t>3</a:t>
            </a:r>
            <a:r>
              <a:rPr lang="en-US" sz="2200" dirty="0">
                <a:latin typeface="+mn-ea"/>
              </a:rPr>
              <a:t>, R</a:t>
            </a:r>
            <a:r>
              <a:rPr lang="en-US" sz="2200" baseline="-25000" dirty="0">
                <a:latin typeface="+mn-ea"/>
              </a:rPr>
              <a:t>4 </a:t>
            </a:r>
            <a:r>
              <a:rPr lang="zh-CN" altLang="en-US" sz="2200" dirty="0">
                <a:latin typeface="+mn-ea"/>
              </a:rPr>
              <a:t>和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6</a:t>
            </a:r>
            <a:r>
              <a:rPr lang="en-US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；</a:t>
            </a:r>
            <a:r>
              <a:rPr lang="en-US" sz="2200" dirty="0">
                <a:latin typeface="+mn-ea"/>
              </a:rPr>
              <a:t>(1,2) </a:t>
            </a:r>
            <a:r>
              <a:rPr lang="zh-CN" altLang="en-US" sz="2200" dirty="0">
                <a:latin typeface="+mn-ea"/>
                <a:sym typeface="+mn-ea"/>
              </a:rPr>
              <a:t>属于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1</a:t>
            </a:r>
            <a:r>
              <a:rPr lang="en-US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和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6</a:t>
            </a:r>
            <a:r>
              <a:rPr lang="zh-CN" altLang="en-US" sz="2200" dirty="0">
                <a:latin typeface="+mn-ea"/>
                <a:sym typeface="+mn-ea"/>
              </a:rPr>
              <a:t>；</a:t>
            </a:r>
            <a:r>
              <a:rPr lang="en-US" sz="2200" dirty="0">
                <a:latin typeface="+mn-ea"/>
              </a:rPr>
              <a:t>(2,1) </a:t>
            </a:r>
            <a:r>
              <a:rPr lang="zh-CN" altLang="en-US" sz="2200" dirty="0">
                <a:latin typeface="+mn-ea"/>
                <a:sym typeface="+mn-ea"/>
              </a:rPr>
              <a:t>属于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2</a:t>
            </a:r>
            <a:r>
              <a:rPr lang="en-US" sz="2200" dirty="0">
                <a:latin typeface="+mn-ea"/>
              </a:rPr>
              <a:t>, R</a:t>
            </a:r>
            <a:r>
              <a:rPr lang="en-US" sz="2200" baseline="-25000" dirty="0">
                <a:latin typeface="+mn-ea"/>
              </a:rPr>
              <a:t>5</a:t>
            </a:r>
            <a:r>
              <a:rPr lang="en-US" sz="2200" dirty="0">
                <a:latin typeface="+mn-ea"/>
              </a:rPr>
              <a:t>, </a:t>
            </a:r>
            <a:r>
              <a:rPr lang="zh-CN" altLang="en-US" sz="2200" dirty="0">
                <a:latin typeface="+mn-ea"/>
                <a:sym typeface="+mn-ea"/>
              </a:rPr>
              <a:t>和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6</a:t>
            </a:r>
            <a:r>
              <a:rPr lang="zh-CN" altLang="en-US" sz="2200" dirty="0">
                <a:latin typeface="+mn-ea"/>
                <a:sym typeface="+mn-ea"/>
              </a:rPr>
              <a:t>；</a:t>
            </a:r>
            <a:r>
              <a:rPr lang="en-US" sz="2200" dirty="0">
                <a:latin typeface="+mn-ea"/>
              </a:rPr>
              <a:t>(1, −1) </a:t>
            </a:r>
            <a:r>
              <a:rPr lang="zh-CN" altLang="en-US" sz="2200" dirty="0">
                <a:latin typeface="+mn-ea"/>
                <a:sym typeface="+mn-ea"/>
              </a:rPr>
              <a:t>属于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2</a:t>
            </a:r>
            <a:r>
              <a:rPr lang="en-US" sz="2200" dirty="0">
                <a:latin typeface="+mn-ea"/>
              </a:rPr>
              <a:t>, R</a:t>
            </a:r>
            <a:r>
              <a:rPr lang="en-US" sz="2200" baseline="-25000" dirty="0">
                <a:latin typeface="+mn-ea"/>
              </a:rPr>
              <a:t>3</a:t>
            </a:r>
            <a:r>
              <a:rPr lang="en-US" sz="2200" dirty="0">
                <a:latin typeface="+mn-ea"/>
              </a:rPr>
              <a:t>, </a:t>
            </a:r>
            <a:r>
              <a:rPr lang="zh-CN" altLang="en-US" sz="2200" dirty="0">
                <a:latin typeface="+mn-ea"/>
                <a:sym typeface="+mn-ea"/>
              </a:rPr>
              <a:t>和</a:t>
            </a:r>
            <a:r>
              <a:rPr lang="en-US" altLang="zh-CN" sz="2200" dirty="0">
                <a:latin typeface="+mn-ea"/>
                <a:sym typeface="+mn-ea"/>
              </a:rPr>
              <a:t> </a:t>
            </a:r>
            <a:r>
              <a:rPr lang="en-US" sz="2200" dirty="0">
                <a:latin typeface="+mn-ea"/>
              </a:rPr>
              <a:t>R</a:t>
            </a:r>
            <a:r>
              <a:rPr lang="en-US" sz="2200" baseline="-25000" dirty="0">
                <a:latin typeface="+mn-ea"/>
              </a:rPr>
              <a:t>6</a:t>
            </a:r>
            <a:r>
              <a:rPr lang="en-US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  <a:sym typeface="+mn-ea"/>
              </a:rPr>
              <a:t>；</a:t>
            </a:r>
            <a:r>
              <a:rPr lang="en-US" sz="2200" dirty="0">
                <a:latin typeface="+mn-ea"/>
              </a:rPr>
              <a:t>(2,2) </a:t>
            </a:r>
            <a:r>
              <a:rPr lang="zh-CN" altLang="en-US" sz="2200" dirty="0">
                <a:latin typeface="+mn-ea"/>
                <a:sym typeface="+mn-ea"/>
              </a:rPr>
              <a:t>属于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1</a:t>
            </a:r>
            <a:r>
              <a:rPr lang="en-US" sz="2200" dirty="0">
                <a:latin typeface="+mn-ea"/>
              </a:rPr>
              <a:t>, R</a:t>
            </a:r>
            <a:r>
              <a:rPr lang="en-US" sz="2200" baseline="-25000" dirty="0">
                <a:latin typeface="+mn-ea"/>
              </a:rPr>
              <a:t>3</a:t>
            </a:r>
            <a:r>
              <a:rPr lang="en-US" sz="2200" dirty="0">
                <a:latin typeface="+mn-ea"/>
              </a:rPr>
              <a:t>, </a:t>
            </a:r>
            <a:r>
              <a:rPr lang="zh-CN" altLang="en-US" sz="2200" dirty="0">
                <a:latin typeface="+mn-ea"/>
                <a:sym typeface="+mn-ea"/>
              </a:rPr>
              <a:t>和</a:t>
            </a:r>
            <a:r>
              <a:rPr lang="en-US" sz="2200" dirty="0">
                <a:latin typeface="+mn-ea"/>
              </a:rPr>
              <a:t> R</a:t>
            </a:r>
            <a:r>
              <a:rPr lang="en-US" sz="2200" baseline="-25000" dirty="0">
                <a:latin typeface="+mn-ea"/>
              </a:rPr>
              <a:t>4</a:t>
            </a:r>
            <a:r>
              <a:rPr lang="en-US" sz="2200" dirty="0">
                <a:latin typeface="+mn-ea"/>
              </a:rPr>
              <a:t>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自反（</a:t>
            </a:r>
            <a:r>
              <a:rPr lang="en-US" dirty="0"/>
              <a:t>Reflexive Relations</a:t>
            </a:r>
            <a:r>
              <a:rPr lang="zh-CN" altLang="en-US" dirty="0"/>
              <a:t>）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定义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b="1" dirty="0"/>
              <a:t> </a:t>
            </a:r>
            <a:r>
              <a:rPr lang="en-US" sz="2400" i="1" dirty="0"/>
              <a:t>R</a:t>
            </a:r>
            <a:r>
              <a:rPr lang="en-US" sz="2400" b="1" dirty="0"/>
              <a:t> </a:t>
            </a:r>
            <a:r>
              <a:rPr lang="zh-CN" altLang="en-US" sz="2400" dirty="0"/>
              <a:t>是自反的，当且仅当</a:t>
            </a:r>
            <a:r>
              <a:rPr lang="en-US" sz="2400" dirty="0"/>
              <a:t> (</a:t>
            </a:r>
            <a:r>
              <a:rPr lang="en-US" sz="2400" i="1" dirty="0" err="1"/>
              <a:t>a,a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>
                <a:ea typeface="Cambria Math" panose="02040503050406030204"/>
              </a:rPr>
              <a:t>∊</a:t>
            </a:r>
            <a:r>
              <a:rPr lang="en-US" sz="2400" i="1" dirty="0">
                <a:ea typeface="Cambria Math" panose="02040503050406030204"/>
              </a:rPr>
              <a:t>R </a:t>
            </a:r>
            <a:r>
              <a:rPr lang="zh-CN" altLang="en-US" sz="2400" dirty="0">
                <a:ea typeface="宋体" panose="02010600030101010101" pitchFamily="2" charset="-122"/>
              </a:rPr>
              <a:t>，对于每一个元素</a:t>
            </a:r>
            <a:r>
              <a:rPr lang="en-US" sz="2400" dirty="0">
                <a:ea typeface="Cambria Math" panose="02040503050406030204"/>
              </a:rPr>
              <a:t> </a:t>
            </a:r>
            <a:r>
              <a:rPr lang="en-US" sz="2400" i="1" dirty="0">
                <a:ea typeface="Cambria Math" panose="02040503050406030204"/>
              </a:rPr>
              <a:t>a </a:t>
            </a:r>
            <a:r>
              <a:rPr lang="en-US" sz="2400" dirty="0">
                <a:ea typeface="Cambria Math" panose="02040503050406030204"/>
              </a:rPr>
              <a:t>∊A</a:t>
            </a:r>
            <a:r>
              <a:rPr lang="zh-CN" altLang="en-US" sz="2400" dirty="0">
                <a:ea typeface="宋体" panose="02010600030101010101" pitchFamily="2" charset="-122"/>
              </a:rPr>
              <a:t>。</a:t>
            </a:r>
            <a:r>
              <a:rPr lang="en-US" sz="2400" dirty="0">
                <a:ea typeface="Cambria Math" panose="02040503050406030204"/>
              </a:rPr>
              <a:t>用符号表示，R是</a:t>
            </a:r>
            <a:r>
              <a:rPr lang="zh-CN" altLang="en-US" sz="2400" dirty="0">
                <a:ea typeface="宋体" panose="02010600030101010101" pitchFamily="2" charset="-122"/>
              </a:rPr>
              <a:t>自反</a:t>
            </a:r>
            <a:r>
              <a:rPr lang="en-US" sz="2400" dirty="0">
                <a:ea typeface="Cambria Math" panose="02040503050406030204"/>
              </a:rPr>
              <a:t>的，当且仅当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/>
              <p:cNvSpPr txBox="1"/>
              <p:nvPr/>
            </p:nvSpPr>
            <p:spPr>
              <a:xfrm>
                <a:off x="2743200" y="2647657"/>
                <a:ext cx="3324816" cy="5860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647657"/>
                <a:ext cx="3324816" cy="586080"/>
              </a:xfrm>
              <a:prstGeom prst="rect">
                <a:avLst/>
              </a:prstGeom>
              <a:blipFill rotWithShape="1">
                <a:blip r:embed="rId2"/>
                <a:stretch>
                  <a:fillRect t="-58" r="18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/>
          <p:cNvSpPr>
            <a:spLocks noGrp="1"/>
          </p:cNvSpPr>
          <p:nvPr>
            <p:ph idx="4294967295"/>
          </p:nvPr>
        </p:nvSpPr>
        <p:spPr>
          <a:xfrm>
            <a:off x="838200" y="3500437"/>
            <a:ext cx="8229600" cy="54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ea typeface="宋体" panose="02010600030101010101" pitchFamily="2" charset="-122"/>
              </a:rPr>
              <a:t>例</a:t>
            </a:r>
            <a:r>
              <a:rPr lang="en-US" sz="2400" dirty="0">
                <a:ea typeface="Cambria Math" panose="02040503050406030204"/>
              </a:rPr>
              <a:t>: 以下关于整数的关系是</a:t>
            </a:r>
            <a:r>
              <a:rPr lang="zh-CN" altLang="en-US" sz="2400" dirty="0">
                <a:ea typeface="宋体" panose="02010600030101010101" pitchFamily="2" charset="-122"/>
              </a:rPr>
              <a:t>自反</a:t>
            </a:r>
            <a:r>
              <a:rPr lang="en-US" sz="2400" dirty="0">
                <a:ea typeface="Cambria Math" panose="02040503050406030204"/>
              </a:rPr>
              <a:t>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5"/>
              <p:cNvSpPr txBox="1"/>
              <p:nvPr/>
            </p:nvSpPr>
            <p:spPr>
              <a:xfrm>
                <a:off x="855980" y="4033520"/>
                <a:ext cx="6306820" cy="268732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sz="24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因为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3≯3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因为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3≠3+1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因为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4+4≰3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" y="4033520"/>
                <a:ext cx="6306820" cy="26873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94A4BD4-9A22-F4A2-DAFB-2BFD8777E39E}"/>
              </a:ext>
            </a:extLst>
          </p:cNvPr>
          <p:cNvSpPr txBox="1">
            <a:spLocks/>
          </p:cNvSpPr>
          <p:nvPr/>
        </p:nvSpPr>
        <p:spPr>
          <a:xfrm>
            <a:off x="860713" y="5102860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ea typeface="Cambria Math" panose="02040503050406030204"/>
              </a:rPr>
              <a:t>以下关于整数的关系</a:t>
            </a:r>
            <a:r>
              <a:rPr lang="zh-CN" altLang="en-US" sz="2400" dirty="0">
                <a:ea typeface="Cambria Math" panose="02040503050406030204"/>
              </a:rPr>
              <a:t>不</a:t>
            </a:r>
            <a:r>
              <a:rPr lang="en-US" sz="2400" dirty="0">
                <a:ea typeface="Cambria Math" panose="02040503050406030204"/>
              </a:rPr>
              <a:t>是</a:t>
            </a:r>
            <a:r>
              <a:rPr lang="zh-CN" altLang="en-US" sz="2400" dirty="0">
                <a:ea typeface="宋体" panose="02010600030101010101" pitchFamily="2" charset="-122"/>
              </a:rPr>
              <a:t>自反</a:t>
            </a:r>
            <a:r>
              <a:rPr lang="en-US" sz="2400" dirty="0">
                <a:ea typeface="Cambria Math" panose="02040503050406030204"/>
              </a:rPr>
              <a:t>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对称（</a:t>
            </a:r>
            <a:r>
              <a:rPr lang="en-US" dirty="0"/>
              <a:t>Symmetric Relations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定义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i="1" dirty="0"/>
              <a:t>R</a:t>
            </a:r>
            <a:r>
              <a:rPr lang="en-US" sz="2400" dirty="0"/>
              <a:t> </a:t>
            </a:r>
            <a:r>
              <a:rPr lang="zh-CN" altLang="en-US" sz="2400" dirty="0"/>
              <a:t>是对称的，</a:t>
            </a:r>
            <a:r>
              <a:rPr lang="zh-CN" altLang="en-US" dirty="0"/>
              <a:t>当且仅当</a:t>
            </a:r>
            <a:r>
              <a:rPr lang="zh-CN" altLang="en-US" dirty="0">
                <a:ea typeface="Cambria Math" panose="02040503050406030204"/>
              </a:rPr>
              <a:t>对于任意</a:t>
            </a:r>
            <a:r>
              <a:rPr lang="en-US" altLang="zh-CN" sz="2400" i="1" dirty="0" err="1">
                <a:ea typeface="Cambria Math" panose="02040503050406030204"/>
              </a:rPr>
              <a:t>a,b</a:t>
            </a:r>
            <a:r>
              <a:rPr lang="en-US" altLang="zh-CN" sz="2400" dirty="0">
                <a:ea typeface="Cambria Math" panose="02040503050406030204"/>
              </a:rPr>
              <a:t> ∊</a:t>
            </a:r>
            <a:r>
              <a:rPr lang="en-US" altLang="zh-CN" sz="2400" i="1" dirty="0">
                <a:ea typeface="Cambria Math" panose="02040503050406030204"/>
              </a:rPr>
              <a:t>A</a:t>
            </a:r>
            <a:r>
              <a:rPr lang="zh-CN" altLang="en-US" sz="2400" i="1" dirty="0">
                <a:ea typeface="Cambria Math" panose="02040503050406030204"/>
              </a:rPr>
              <a:t>，</a:t>
            </a:r>
            <a:r>
              <a:rPr lang="en-US" sz="2400" dirty="0"/>
              <a:t>(</a:t>
            </a:r>
            <a:r>
              <a:rPr lang="en-US" sz="2400" i="1" dirty="0" err="1"/>
              <a:t>b,a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>
                <a:ea typeface="Cambria Math" panose="02040503050406030204"/>
              </a:rPr>
              <a:t>∊</a:t>
            </a:r>
            <a:r>
              <a:rPr lang="en-US" sz="2400" i="1" dirty="0">
                <a:ea typeface="Cambria Math" panose="02040503050406030204"/>
              </a:rPr>
              <a:t>R </a:t>
            </a:r>
            <a:r>
              <a:rPr lang="zh-CN" altLang="en-US" dirty="0">
                <a:ea typeface="宋体" panose="02010600030101010101" pitchFamily="2" charset="-122"/>
              </a:rPr>
              <a:t>蕴含 </a:t>
            </a:r>
            <a:r>
              <a:rPr lang="en-US" sz="2400" dirty="0">
                <a:ea typeface="Cambria Math" panose="02040503050406030204"/>
              </a:rPr>
              <a:t>(</a:t>
            </a:r>
            <a:r>
              <a:rPr lang="en-US" sz="2400" i="1" dirty="0" err="1">
                <a:ea typeface="Cambria Math" panose="02040503050406030204"/>
              </a:rPr>
              <a:t>a,b</a:t>
            </a:r>
            <a:r>
              <a:rPr lang="en-US" sz="2400" dirty="0">
                <a:ea typeface="Cambria Math" panose="02040503050406030204"/>
              </a:rPr>
              <a:t>)</a:t>
            </a:r>
            <a:r>
              <a:rPr lang="en-US" sz="2400" i="1" dirty="0">
                <a:ea typeface="Cambria Math" panose="02040503050406030204"/>
              </a:rPr>
              <a:t> </a:t>
            </a:r>
            <a:r>
              <a:rPr lang="en-US" sz="2400" dirty="0">
                <a:ea typeface="Cambria Math" panose="02040503050406030204"/>
              </a:rPr>
              <a:t>∊</a:t>
            </a:r>
            <a:r>
              <a:rPr lang="en-US" sz="2400" i="1" dirty="0">
                <a:ea typeface="Cambria Math" panose="02040503050406030204"/>
              </a:rPr>
              <a:t>R.</a:t>
            </a:r>
            <a:r>
              <a:rPr lang="en-US" sz="2400" dirty="0">
                <a:ea typeface="Cambria Math" panose="02040503050406030204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用符号表示</a:t>
            </a:r>
            <a:r>
              <a:rPr lang="en-US" sz="2400" i="1" dirty="0">
                <a:ea typeface="Cambria Math" panose="02040503050406030204"/>
              </a:rPr>
              <a:t>R</a:t>
            </a:r>
            <a:r>
              <a:rPr lang="en-US" sz="2400" dirty="0">
                <a:ea typeface="Cambria Math" panose="02040503050406030204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是对称的，当且仅当</a:t>
            </a:r>
            <a:r>
              <a:rPr lang="en-US" sz="2400" dirty="0">
                <a:ea typeface="Cambria Math" panose="02040503050406030204"/>
              </a:rPr>
              <a:t> </a:t>
            </a:r>
            <a:endParaRPr lang="en-US" sz="2400" i="1" dirty="0">
              <a:ea typeface="Cambria Math" panose="02040503050406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/>
              <p:cNvSpPr txBox="1"/>
              <p:nvPr/>
            </p:nvSpPr>
            <p:spPr>
              <a:xfrm>
                <a:off x="2311411" y="2614295"/>
                <a:ext cx="4191000" cy="66230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11" y="2614295"/>
                <a:ext cx="4191000" cy="6623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>
            <a:spLocks noGrp="1"/>
          </p:cNvSpPr>
          <p:nvPr>
            <p:ph idx="4294967295"/>
          </p:nvPr>
        </p:nvSpPr>
        <p:spPr>
          <a:xfrm>
            <a:off x="467032" y="3151931"/>
            <a:ext cx="8229600" cy="533400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ea typeface="宋体" panose="02010600030101010101" pitchFamily="2" charset="-122"/>
              </a:rPr>
              <a:t>例</a:t>
            </a:r>
            <a:r>
              <a:rPr lang="en-US" sz="2400" dirty="0">
                <a:ea typeface="Cambria Math" panose="02040503050406030204"/>
              </a:rPr>
              <a:t>: </a:t>
            </a:r>
            <a:r>
              <a:rPr lang="en-US" sz="2400" dirty="0">
                <a:ea typeface="Cambria Math" panose="02040503050406030204"/>
                <a:sym typeface="+mn-ea"/>
              </a:rPr>
              <a:t>以下关于整数的关系是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对称</a:t>
            </a:r>
            <a:r>
              <a:rPr lang="en-US" sz="2400" dirty="0">
                <a:ea typeface="Cambria Math" panose="02040503050406030204"/>
                <a:sym typeface="+mn-ea"/>
              </a:rPr>
              <a:t>的</a:t>
            </a:r>
            <a:r>
              <a:rPr lang="en-US" sz="2400" dirty="0">
                <a:ea typeface="Cambria Math" panose="02040503050406030204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/>
              <p:cNvSpPr txBox="1"/>
              <p:nvPr/>
            </p:nvSpPr>
            <p:spPr>
              <a:xfrm>
                <a:off x="931863" y="3576638"/>
                <a:ext cx="8288337" cy="270753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zh-CN" altLang="en-US" sz="2400" dirty="0">
                    <a:ea typeface="Cambria Math" panose="02040503050406030204"/>
                    <a:sym typeface="+mn-ea"/>
                  </a:rPr>
                  <a:t>不是</a:t>
                </a:r>
                <a:r>
                  <a:rPr lang="zh-CN" altLang="en-US" sz="2400" dirty="0">
                    <a:sym typeface="+mn-ea"/>
                  </a:rPr>
                  <a:t>对称</a:t>
                </a:r>
                <a:r>
                  <a:rPr lang="en-US" altLang="zh-CN" sz="2400" dirty="0">
                    <a:ea typeface="Cambria Math" panose="02040503050406030204"/>
                    <a:sym typeface="+mn-ea"/>
                  </a:rPr>
                  <a:t>的</a:t>
                </a:r>
                <a:r>
                  <a:rPr lang="en-US" altLang="zh-CN" sz="2400" dirty="0">
                    <a:ea typeface="Cambria Math" panose="02040503050406030204"/>
                  </a:rPr>
                  <a:t>:</a:t>
                </a:r>
                <a:br>
                  <a:rPr lang="zh-CN" altLang="en-US" sz="24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note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that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3≤4,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but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4≰3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note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that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4≤3,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but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3≯4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note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that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4=3+1,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but</m:t>
                          </m:r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3≠4+1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63" y="3576638"/>
                <a:ext cx="8288337" cy="2707532"/>
              </a:xfrm>
              <a:prstGeom prst="rect">
                <a:avLst/>
              </a:prstGeom>
              <a:blipFill rotWithShape="1">
                <a:blip r:embed="rId4"/>
                <a:stretch>
                  <a:fillRect l="-4" t="-1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反对称</a:t>
            </a:r>
            <a:r>
              <a:rPr lang="en-US" altLang="zh-CN" dirty="0">
                <a:sym typeface="+mn-ea"/>
              </a:rPr>
              <a:t>(</a:t>
            </a:r>
            <a:r>
              <a:rPr lang="en-US" dirty="0"/>
              <a:t>Antisymmetric Relations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b="1" dirty="0">
                <a:solidFill>
                  <a:srgbClr val="FF0000"/>
                </a:solidFill>
              </a:rPr>
              <a:t>定义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en-US" sz="2200" dirty="0"/>
              <a:t> </a:t>
            </a:r>
            <a:r>
              <a:rPr lang="zh-CN" altLang="en-US" sz="2200" dirty="0"/>
              <a:t>在</a:t>
            </a:r>
            <a:r>
              <a:rPr lang="en-US" altLang="zh-CN" sz="2200" dirty="0"/>
              <a:t>A</a:t>
            </a:r>
            <a:r>
              <a:rPr lang="zh-CN" altLang="en-US" sz="2200" dirty="0"/>
              <a:t>上的关系</a:t>
            </a:r>
            <a:r>
              <a:rPr lang="en-US" altLang="zh-CN" sz="2200" dirty="0"/>
              <a:t>R</a:t>
            </a:r>
            <a:r>
              <a:rPr lang="zh-CN" altLang="en-US" sz="2200" dirty="0"/>
              <a:t>，对于任意</a:t>
            </a:r>
            <a:r>
              <a:rPr lang="en-US" sz="2200" i="1" dirty="0">
                <a:ea typeface="Cambria Math" panose="02040503050406030204"/>
              </a:rPr>
              <a:t> </a:t>
            </a:r>
            <a:r>
              <a:rPr lang="en-US" sz="2200" i="1" dirty="0" err="1">
                <a:ea typeface="Cambria Math" panose="02040503050406030204"/>
              </a:rPr>
              <a:t>a,b</a:t>
            </a:r>
            <a:r>
              <a:rPr lang="en-US" sz="2200" i="1" dirty="0">
                <a:ea typeface="Cambria Math" panose="02040503050406030204"/>
              </a:rPr>
              <a:t> </a:t>
            </a:r>
            <a:r>
              <a:rPr lang="en-US" sz="2200" dirty="0">
                <a:ea typeface="Cambria Math" panose="02040503050406030204"/>
              </a:rPr>
              <a:t>∊</a:t>
            </a:r>
            <a:r>
              <a:rPr lang="en-US" sz="2200" i="1" dirty="0">
                <a:ea typeface="Cambria Math" panose="02040503050406030204"/>
              </a:rPr>
              <a:t>A</a:t>
            </a:r>
            <a:r>
              <a:rPr lang="en-US" sz="2200" b="1" i="1" dirty="0">
                <a:ea typeface="Cambria Math" panose="02040503050406030204"/>
              </a:rPr>
              <a:t> </a:t>
            </a:r>
            <a:r>
              <a:rPr lang="zh-CN" altLang="en-US" sz="2200" dirty="0">
                <a:ea typeface="Cambria Math" panose="02040503050406030204"/>
              </a:rPr>
              <a:t>若</a:t>
            </a:r>
            <a:r>
              <a:rPr lang="en-US" sz="2200" dirty="0"/>
              <a:t>(</a:t>
            </a:r>
            <a:r>
              <a:rPr lang="en-US" sz="2200" i="1" dirty="0" err="1"/>
              <a:t>a</a:t>
            </a:r>
            <a:r>
              <a:rPr lang="en-US" sz="2200" dirty="0" err="1"/>
              <a:t>,</a:t>
            </a:r>
            <a:r>
              <a:rPr lang="en-US" sz="2200" i="1" dirty="0" err="1"/>
              <a:t>b</a:t>
            </a:r>
            <a:r>
              <a:rPr lang="en-US" sz="2200" dirty="0"/>
              <a:t>) </a:t>
            </a:r>
            <a:r>
              <a:rPr lang="en-US" sz="2200" dirty="0">
                <a:ea typeface="Cambria Math" panose="02040503050406030204"/>
              </a:rPr>
              <a:t>∊</a:t>
            </a:r>
            <a:r>
              <a:rPr lang="en-US" sz="2200" i="1" dirty="0">
                <a:ea typeface="Cambria Math" panose="02040503050406030204"/>
              </a:rPr>
              <a:t> R</a:t>
            </a:r>
            <a:r>
              <a:rPr lang="en-US" sz="2200" b="1" i="1" dirty="0">
                <a:ea typeface="Cambria Math" panose="02040503050406030204"/>
              </a:rPr>
              <a:t> </a:t>
            </a:r>
            <a:r>
              <a:rPr lang="zh-CN" altLang="en-US" sz="2200" dirty="0">
                <a:ea typeface="Cambria Math" panose="02040503050406030204"/>
              </a:rPr>
              <a:t>和</a:t>
            </a:r>
            <a:r>
              <a:rPr lang="en-US" sz="2200" dirty="0">
                <a:ea typeface="Cambria Math" panose="02040503050406030204"/>
              </a:rPr>
              <a:t> </a:t>
            </a:r>
            <a:r>
              <a:rPr lang="en-US" sz="2200" dirty="0"/>
              <a:t>(</a:t>
            </a:r>
            <a:r>
              <a:rPr lang="en-US" sz="2200" i="1" dirty="0" err="1"/>
              <a:t>b</a:t>
            </a:r>
            <a:r>
              <a:rPr lang="en-US" sz="2200" dirty="0" err="1"/>
              <a:t>,</a:t>
            </a:r>
            <a:r>
              <a:rPr lang="en-US" sz="2200" i="1" dirty="0" err="1"/>
              <a:t>a</a:t>
            </a:r>
            <a:r>
              <a:rPr lang="en-US" sz="2200" dirty="0"/>
              <a:t>) </a:t>
            </a:r>
            <a:r>
              <a:rPr lang="en-US" sz="2200" dirty="0">
                <a:ea typeface="Cambria Math" panose="02040503050406030204"/>
              </a:rPr>
              <a:t>∊ </a:t>
            </a:r>
            <a:r>
              <a:rPr lang="en-US" sz="2200" i="1" dirty="0">
                <a:ea typeface="Cambria Math" panose="02040503050406030204"/>
              </a:rPr>
              <a:t>R</a:t>
            </a:r>
            <a:r>
              <a:rPr lang="en-US" sz="2200" b="1" i="1" dirty="0">
                <a:ea typeface="Cambria Math" panose="02040503050406030204"/>
              </a:rPr>
              <a:t>, </a:t>
            </a:r>
            <a:r>
              <a:rPr lang="zh-CN" altLang="en-US" sz="2200" dirty="0">
                <a:ea typeface="Cambria Math" panose="02040503050406030204"/>
              </a:rPr>
              <a:t>那么</a:t>
            </a:r>
            <a:r>
              <a:rPr lang="en-US" sz="2200" dirty="0">
                <a:ea typeface="Cambria Math" panose="02040503050406030204"/>
              </a:rPr>
              <a:t> </a:t>
            </a:r>
            <a:r>
              <a:rPr lang="en-US" sz="2200" i="1" dirty="0">
                <a:ea typeface="Cambria Math" panose="02040503050406030204"/>
              </a:rPr>
              <a:t>a = b  ,</a:t>
            </a:r>
            <a:r>
              <a:rPr lang="zh-CN" altLang="en-US" sz="2200" dirty="0">
                <a:ea typeface="Cambria Math" panose="02040503050406030204"/>
              </a:rPr>
              <a:t>那么</a:t>
            </a:r>
            <a:r>
              <a:rPr lang="en-US" altLang="zh-CN" sz="2200" dirty="0">
                <a:ea typeface="Cambria Math" panose="02040503050406030204"/>
              </a:rPr>
              <a:t>R</a:t>
            </a:r>
            <a:r>
              <a:rPr lang="zh-CN" altLang="en-US" sz="2200" dirty="0">
                <a:ea typeface="宋体" panose="02010600030101010101" pitchFamily="2" charset="-122"/>
              </a:rPr>
              <a:t>被称为反对称</a:t>
            </a:r>
            <a:r>
              <a:rPr lang="en-US" sz="2200" dirty="0">
                <a:ea typeface="Cambria Math" panose="02040503050406030204"/>
              </a:rPr>
              <a:t>. </a:t>
            </a:r>
            <a:r>
              <a:rPr lang="zh-CN" altLang="en-US" sz="2200" dirty="0">
                <a:ea typeface="宋体" panose="02010600030101010101" pitchFamily="2" charset="-122"/>
              </a:rPr>
              <a:t>写作符号表达</a:t>
            </a:r>
            <a:r>
              <a:rPr lang="en-US" altLang="zh-CN" sz="2200" dirty="0">
                <a:ea typeface="宋体" panose="02010600030101010101" pitchFamily="2" charset="-122"/>
              </a:rPr>
              <a:t>, A</a:t>
            </a:r>
            <a:r>
              <a:rPr lang="zh-CN" altLang="en-US" sz="2200" dirty="0">
                <a:ea typeface="宋体" panose="02010600030101010101" pitchFamily="2" charset="-122"/>
              </a:rPr>
              <a:t>是反对称的，当且仅当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/>
              <p:cNvSpPr txBox="1"/>
              <p:nvPr/>
            </p:nvSpPr>
            <p:spPr>
              <a:xfrm>
                <a:off x="1752600" y="2453148"/>
                <a:ext cx="5196840" cy="4387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53148"/>
                <a:ext cx="5196840" cy="438785"/>
              </a:xfrm>
              <a:prstGeom prst="rect">
                <a:avLst/>
              </a:prstGeom>
              <a:blipFill rotWithShape="1">
                <a:blip r:embed="rId2"/>
                <a:stretch>
                  <a:fillRect t="-33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/>
          <p:cNvSpPr>
            <a:spLocks noGrp="1"/>
          </p:cNvSpPr>
          <p:nvPr>
            <p:ph idx="4294967295"/>
          </p:nvPr>
        </p:nvSpPr>
        <p:spPr>
          <a:xfrm>
            <a:off x="822960" y="2895600"/>
            <a:ext cx="8321040" cy="457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200" dirty="0">
                <a:ea typeface="宋体" panose="02010600030101010101" pitchFamily="2" charset="-122"/>
              </a:rPr>
              <a:t>例</a:t>
            </a:r>
            <a:r>
              <a:rPr lang="en-US" sz="2200" dirty="0">
                <a:ea typeface="Cambria Math" panose="02040503050406030204"/>
              </a:rPr>
              <a:t>:  </a:t>
            </a:r>
            <a:r>
              <a:rPr lang="zh-CN" altLang="en-US" sz="2200" dirty="0">
                <a:ea typeface="宋体" panose="02010600030101010101" pitchFamily="2" charset="-122"/>
              </a:rPr>
              <a:t>以下的例子关于整数是反对称的</a:t>
            </a:r>
            <a:r>
              <a:rPr lang="en-US" sz="2200" dirty="0">
                <a:ea typeface="Cambria Math" panose="02040503050406030204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5"/>
              <p:cNvSpPr txBox="1"/>
              <p:nvPr/>
            </p:nvSpPr>
            <p:spPr>
              <a:xfrm>
                <a:off x="914400" y="3522407"/>
                <a:ext cx="7813008" cy="312883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zh-CN" altLang="en-US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sz="2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		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22407"/>
                <a:ext cx="7813008" cy="3128832"/>
              </a:xfrm>
              <a:prstGeom prst="rect">
                <a:avLst/>
              </a:prstGeom>
              <a:blipFill rotWithShape="1">
                <a:blip r:embed="rId3"/>
                <a:stretch>
                  <a:fillRect t="-2" r="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6"/>
          <p:cNvCxnSpPr/>
          <p:nvPr/>
        </p:nvCxnSpPr>
        <p:spPr>
          <a:xfrm flipH="1">
            <a:off x="3429000" y="3718560"/>
            <a:ext cx="1219200" cy="0"/>
          </a:xfrm>
          <a:prstGeom prst="straightConnector1">
            <a:avLst/>
          </a:prstGeom>
          <a:ln>
            <a:solidFill>
              <a:srgbClr val="1A587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4937760" y="3429000"/>
            <a:ext cx="3291840" cy="731520"/>
          </a:xfrm>
          <a:ln>
            <a:solidFill>
              <a:srgbClr val="1A587B"/>
            </a:solidFill>
          </a:ln>
        </p:spPr>
        <p:txBody>
          <a:bodyPr>
            <a:noAutofit/>
          </a:bodyPr>
          <a:lstStyle/>
          <a:p>
            <a:r>
              <a:rPr lang="zh-CN" altLang="en-US" sz="2200" dirty="0"/>
              <a:t>对于任意整数</a:t>
            </a:r>
            <a:r>
              <a:rPr lang="en-US" sz="2200" dirty="0"/>
              <a:t>, if</a:t>
            </a:r>
            <a:r>
              <a:rPr lang="en-US" sz="2200" i="1" dirty="0"/>
              <a:t> a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≤ b</a:t>
            </a:r>
            <a:r>
              <a:rPr lang="en-US" sz="2200" i="1" dirty="0">
                <a:ea typeface="Cambria Math" panose="02040503050406030204"/>
              </a:rPr>
              <a:t> </a:t>
            </a:r>
            <a:r>
              <a:rPr lang="en-US" sz="2200" dirty="0">
                <a:ea typeface="Cambria Math" panose="02040503050406030204"/>
              </a:rPr>
              <a:t>and </a:t>
            </a:r>
            <a:r>
              <a:rPr lang="en-US" sz="2200" i="1" dirty="0"/>
              <a:t>b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≤ </a:t>
            </a:r>
            <a:r>
              <a:rPr lang="en-US" sz="2200" i="1" dirty="0">
                <a:ea typeface="Cambria Math" panose="02040503050406030204"/>
              </a:rPr>
              <a:t>a , </a:t>
            </a:r>
            <a:r>
              <a:rPr lang="en-US" sz="2200" dirty="0">
                <a:ea typeface="Cambria Math" panose="02040503050406030204"/>
              </a:rPr>
              <a:t>then</a:t>
            </a:r>
            <a:r>
              <a:rPr lang="en-US" sz="2200" i="1" dirty="0">
                <a:ea typeface="Cambria Math" panose="02040503050406030204"/>
              </a:rPr>
              <a:t> a = b. </a:t>
            </a:r>
            <a:endParaRPr 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传递</a:t>
            </a:r>
            <a:r>
              <a:rPr lang="en-US" altLang="zh-CN" dirty="0">
                <a:sym typeface="+mn-ea"/>
              </a:rPr>
              <a:t>(</a:t>
            </a:r>
            <a:r>
              <a:rPr lang="en-US" dirty="0"/>
              <a:t>Transitive Relations</a:t>
            </a:r>
            <a:r>
              <a:rPr lang="en-US" altLang="zh-CN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200" b="1" dirty="0">
                    <a:solidFill>
                      <a:srgbClr val="FF0000"/>
                    </a:solidFill>
                  </a:rPr>
                  <a:t>定义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200" b="1" dirty="0"/>
                  <a:t> </a:t>
                </a:r>
                <a:r>
                  <a:rPr lang="zh-CN" altLang="en-US" sz="2200" dirty="0"/>
                  <a:t>在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上的关系</a:t>
                </a:r>
                <a:r>
                  <a:rPr lang="en-US" altLang="zh-CN" sz="2200" dirty="0"/>
                  <a:t>R</a:t>
                </a:r>
                <a:r>
                  <a:rPr lang="zh-CN" altLang="en-US" sz="2200" dirty="0"/>
                  <a:t>被称为有传递性</a:t>
                </a:r>
                <a:r>
                  <a:rPr lang="en-US" sz="2200" dirty="0"/>
                  <a:t> </a:t>
                </a:r>
                <a:r>
                  <a:rPr lang="zh-CN" altLang="en-US" sz="2200" dirty="0"/>
                  <a:t>如果</a:t>
                </a:r>
                <a:r>
                  <a:rPr lang="en-US" sz="2200" dirty="0"/>
                  <a:t>(</a:t>
                </a:r>
                <a:r>
                  <a:rPr lang="en-US" sz="2200" i="1" dirty="0" err="1"/>
                  <a:t>a</a:t>
                </a:r>
                <a:r>
                  <a:rPr lang="en-US" sz="2200" dirty="0" err="1"/>
                  <a:t>,</a:t>
                </a:r>
                <a:r>
                  <a:rPr lang="en-US" sz="2200" i="1" dirty="0" err="1"/>
                  <a:t>b</a:t>
                </a:r>
                <a:r>
                  <a:rPr lang="en-US" sz="2200" dirty="0"/>
                  <a:t>) </a:t>
                </a:r>
                <a:r>
                  <a:rPr lang="en-US" sz="2200" dirty="0">
                    <a:ea typeface="Cambria Math" panose="02040503050406030204"/>
                  </a:rPr>
                  <a:t>∊</a:t>
                </a:r>
                <a:r>
                  <a:rPr lang="en-US" sz="2200" i="1" dirty="0">
                    <a:ea typeface="Cambria Math" panose="02040503050406030204"/>
                  </a:rPr>
                  <a:t> R</a:t>
                </a:r>
                <a:r>
                  <a:rPr lang="en-US" sz="2200" b="1" i="1" dirty="0">
                    <a:ea typeface="Cambria Math" panose="02040503050406030204"/>
                  </a:rPr>
                  <a:t> </a:t>
                </a:r>
                <a:r>
                  <a:rPr lang="zh-CN" altLang="en-US" sz="2200" dirty="0">
                    <a:ea typeface="Cambria Math" panose="02040503050406030204"/>
                  </a:rPr>
                  <a:t>和</a:t>
                </a:r>
                <a:r>
                  <a:rPr lang="en-US" sz="2200" dirty="0">
                    <a:ea typeface="Cambria Math" panose="02040503050406030204"/>
                  </a:rPr>
                  <a:t> </a:t>
                </a:r>
                <a:r>
                  <a:rPr lang="en-US" sz="2200" dirty="0"/>
                  <a:t>(</a:t>
                </a:r>
                <a:r>
                  <a:rPr lang="en-US" sz="2200" i="1" dirty="0" err="1"/>
                  <a:t>b</a:t>
                </a:r>
                <a:r>
                  <a:rPr lang="en-US" sz="2200" dirty="0" err="1"/>
                  <a:t>,</a:t>
                </a:r>
                <a:r>
                  <a:rPr lang="en-US" sz="2200" i="1" dirty="0" err="1"/>
                  <a:t>c</a:t>
                </a:r>
                <a:r>
                  <a:rPr lang="en-US" sz="2200" dirty="0"/>
                  <a:t>) </a:t>
                </a:r>
                <a:r>
                  <a:rPr lang="en-US" sz="2200" dirty="0">
                    <a:ea typeface="Cambria Math" panose="02040503050406030204"/>
                  </a:rPr>
                  <a:t>∊</a:t>
                </a:r>
                <a:r>
                  <a:rPr lang="en-US" sz="2200" i="1" dirty="0">
                    <a:ea typeface="Cambria Math" panose="02040503050406030204"/>
                  </a:rPr>
                  <a:t> R</a:t>
                </a:r>
                <a:r>
                  <a:rPr lang="en-US" sz="2200" dirty="0">
                    <a:ea typeface="Cambria Math" panose="02040503050406030204"/>
                  </a:rPr>
                  <a:t>, </a:t>
                </a:r>
                <a:r>
                  <a:rPr lang="zh-CN" altLang="en-US" sz="2200" dirty="0">
                    <a:ea typeface="Cambria Math" panose="02040503050406030204"/>
                  </a:rPr>
                  <a:t>则</a:t>
                </a:r>
                <a:r>
                  <a:rPr lang="en-US" sz="2200" dirty="0">
                    <a:ea typeface="Cambria Math" panose="02040503050406030204"/>
                  </a:rPr>
                  <a:t> </a:t>
                </a:r>
                <a:r>
                  <a:rPr lang="en-US" sz="2200" dirty="0"/>
                  <a:t>(</a:t>
                </a:r>
                <a:r>
                  <a:rPr lang="en-US" sz="2200" i="1" dirty="0" err="1"/>
                  <a:t>a</a:t>
                </a:r>
                <a:r>
                  <a:rPr lang="en-US" sz="2200" dirty="0" err="1"/>
                  <a:t>,</a:t>
                </a:r>
                <a:r>
                  <a:rPr lang="en-US" sz="2200" i="1" dirty="0" err="1"/>
                  <a:t>c</a:t>
                </a:r>
                <a:r>
                  <a:rPr lang="en-US" sz="2200" dirty="0"/>
                  <a:t>) </a:t>
                </a:r>
                <a:r>
                  <a:rPr lang="en-US" sz="2200" dirty="0">
                    <a:ea typeface="Cambria Math" panose="02040503050406030204"/>
                  </a:rPr>
                  <a:t>∊</a:t>
                </a:r>
                <a:r>
                  <a:rPr lang="en-US" sz="2200" i="1" dirty="0">
                    <a:ea typeface="Cambria Math" panose="02040503050406030204"/>
                  </a:rPr>
                  <a:t> R</a:t>
                </a:r>
                <a:r>
                  <a:rPr lang="en-US" sz="2200" dirty="0">
                    <a:ea typeface="Cambria Math" panose="0204050305040603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/>
                      </a:rPr>
                      <m:t>∀</m:t>
                    </m:r>
                  </m:oMath>
                </a14:m>
                <a:r>
                  <a:rPr lang="en-US" sz="2200" dirty="0">
                    <a:ea typeface="Cambria Math" panose="02040503050406030204"/>
                  </a:rPr>
                  <a:t> </a:t>
                </a:r>
                <a:r>
                  <a:rPr lang="en-US" sz="2200" i="1" dirty="0" err="1">
                    <a:ea typeface="Cambria Math" panose="02040503050406030204"/>
                  </a:rPr>
                  <a:t>a</a:t>
                </a:r>
                <a:r>
                  <a:rPr lang="en-US" sz="2200" dirty="0" err="1">
                    <a:ea typeface="Cambria Math" panose="02040503050406030204"/>
                  </a:rPr>
                  <a:t>,</a:t>
                </a:r>
                <a:r>
                  <a:rPr lang="en-US" sz="2200" i="1" dirty="0" err="1">
                    <a:ea typeface="Cambria Math" panose="02040503050406030204"/>
                  </a:rPr>
                  <a:t>b</a:t>
                </a:r>
                <a:r>
                  <a:rPr lang="en-US" sz="2200" dirty="0" err="1">
                    <a:ea typeface="Cambria Math" panose="02040503050406030204"/>
                  </a:rPr>
                  <a:t>,</a:t>
                </a:r>
                <a:r>
                  <a:rPr lang="en-US" sz="2200" i="1" dirty="0" err="1">
                    <a:ea typeface="Cambria Math" panose="02040503050406030204"/>
                  </a:rPr>
                  <a:t>c</a:t>
                </a:r>
                <a:r>
                  <a:rPr lang="en-US" sz="2200" dirty="0">
                    <a:ea typeface="Cambria Math" panose="02040503050406030204"/>
                  </a:rPr>
                  <a:t> ∊</a:t>
                </a:r>
                <a:r>
                  <a:rPr lang="en-US" sz="2200" i="1" dirty="0">
                    <a:ea typeface="Cambria Math" panose="02040503050406030204"/>
                  </a:rPr>
                  <a:t> A</a:t>
                </a:r>
                <a:r>
                  <a:rPr lang="en-US" sz="2200" dirty="0">
                    <a:ea typeface="Cambria Math" panose="02040503050406030204"/>
                  </a:rPr>
                  <a:t>. </a:t>
                </a:r>
                <a:r>
                  <a:rPr lang="zh-CN" altLang="en-US" sz="2200" dirty="0">
                    <a:ea typeface="宋体" panose="02010600030101010101" pitchFamily="2" charset="-122"/>
                  </a:rPr>
                  <a:t>写作符号表达，</a:t>
                </a:r>
                <a:r>
                  <a:rPr lang="en-US" altLang="zh-CN" sz="2200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200" dirty="0">
                    <a:ea typeface="宋体" panose="02010600030101010101" pitchFamily="2" charset="-122"/>
                  </a:rPr>
                  <a:t>具有传递性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1" r="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/>
              <p:cNvSpPr txBox="1"/>
              <p:nvPr/>
            </p:nvSpPr>
            <p:spPr>
              <a:xfrm>
                <a:off x="1676400" y="2549525"/>
                <a:ext cx="5943600" cy="42227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549525"/>
                <a:ext cx="5943600" cy="422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/>
          <p:cNvSpPr>
            <a:spLocks noGrp="1"/>
          </p:cNvSpPr>
          <p:nvPr>
            <p:ph idx="4294967295"/>
          </p:nvPr>
        </p:nvSpPr>
        <p:spPr>
          <a:xfrm>
            <a:off x="822960" y="2971800"/>
            <a:ext cx="8321040" cy="457200"/>
          </a:xfrm>
        </p:spPr>
        <p:txBody>
          <a:bodyPr/>
          <a:lstStyle/>
          <a:p>
            <a:r>
              <a:rPr lang="zh-CN" altLang="en-US" sz="2200" b="1" dirty="0">
                <a:ea typeface="宋体" panose="02010600030101010101" pitchFamily="2" charset="-122"/>
              </a:rPr>
              <a:t>例</a:t>
            </a:r>
            <a:r>
              <a:rPr lang="en-US" sz="2200" dirty="0">
                <a:ea typeface="Cambria Math" panose="02040503050406030204"/>
              </a:rPr>
              <a:t>: 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以下的例子关于整数是有传递性的</a:t>
            </a:r>
            <a:r>
              <a:rPr lang="en-US" sz="2200" dirty="0">
                <a:ea typeface="Cambria Math" panose="02040503050406030204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5"/>
              <p:cNvSpPr txBox="1"/>
              <p:nvPr/>
            </p:nvSpPr>
            <p:spPr>
              <a:xfrm>
                <a:off x="1600200" y="3394075"/>
                <a:ext cx="5334000" cy="10255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zh-CN" altLang="en-US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zh-CN" altLang="en-US" sz="22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以下为没有传递性的 </a:t>
                </a:r>
                <a:br>
                  <a:rPr lang="zh-CN" altLang="en-US" sz="2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2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394075"/>
                <a:ext cx="5334000" cy="1025525"/>
              </a:xfrm>
              <a:prstGeom prst="rect">
                <a:avLst/>
              </a:prstGeom>
              <a:blipFill rotWithShape="1">
                <a:blip r:embed="rId4"/>
                <a:stretch>
                  <a:fillRect b="-133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合并关系</a:t>
            </a:r>
            <a:r>
              <a:rPr lang="zh-CN" altLang="en-US" dirty="0"/>
              <a:t>（</a:t>
            </a:r>
            <a:r>
              <a:rPr lang="en-US" dirty="0"/>
              <a:t>Combining Relations</a:t>
            </a:r>
            <a:r>
              <a:rPr lang="zh-CN" altLang="en-US" dirty="0"/>
              <a:t>）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dirty="0"/>
              <a:t>有两个关系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zh-CN" altLang="en-US" sz="2200" dirty="0">
                <a:ea typeface="宋体" panose="02010600030101010101" pitchFamily="2" charset="-122"/>
              </a:rPr>
              <a:t>和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, </a:t>
            </a:r>
            <a:r>
              <a:rPr lang="en-US" sz="2200" dirty="0" err="1"/>
              <a:t>可以用基本的集合运算来</a:t>
            </a:r>
            <a:r>
              <a:rPr lang="zh-CN" altLang="en-US" sz="2200" dirty="0"/>
              <a:t>组合它</a:t>
            </a:r>
            <a:r>
              <a:rPr lang="en-US" sz="2200" dirty="0"/>
              <a:t>，</a:t>
            </a:r>
            <a:r>
              <a:rPr lang="en-US" sz="2200" dirty="0" err="1"/>
              <a:t>形成新的关系</a:t>
            </a:r>
            <a:r>
              <a:rPr lang="zh-CN" altLang="en-US" sz="2200" dirty="0"/>
              <a:t>，如：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∪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,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∩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,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−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,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−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.</a:t>
            </a:r>
          </a:p>
          <a:p>
            <a:r>
              <a:rPr lang="zh-CN" altLang="en-US" sz="2200" b="1" dirty="0"/>
              <a:t>例</a:t>
            </a:r>
            <a:r>
              <a:rPr lang="en-US" sz="2200" dirty="0"/>
              <a:t>: </a:t>
            </a:r>
            <a:r>
              <a:rPr lang="zh-CN" altLang="en-US" sz="2200" dirty="0"/>
              <a:t>令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 = {</a:t>
            </a:r>
            <a:r>
              <a:rPr lang="en-US" sz="2200" dirty="0">
                <a:ea typeface="Cambria Math" panose="02040503050406030204" pitchFamily="18" charset="0"/>
              </a:rPr>
              <a:t>1,2,3</a:t>
            </a:r>
            <a:r>
              <a:rPr lang="en-US" sz="2200" dirty="0"/>
              <a:t>}</a:t>
            </a:r>
            <a:r>
              <a:rPr lang="en-US" sz="2200" i="1" dirty="0"/>
              <a:t> </a:t>
            </a:r>
            <a:r>
              <a:rPr lang="zh-CN" altLang="en-US" sz="2200" dirty="0"/>
              <a:t>和</a:t>
            </a:r>
            <a:r>
              <a:rPr lang="en-US" sz="2200" dirty="0"/>
              <a:t> </a:t>
            </a:r>
            <a:r>
              <a:rPr lang="en-US" sz="2200" i="1" dirty="0"/>
              <a:t>B</a:t>
            </a:r>
            <a:r>
              <a:rPr lang="en-US" sz="2200" dirty="0"/>
              <a:t> </a:t>
            </a:r>
            <a:r>
              <a:rPr lang="en-US" sz="2200" i="1" dirty="0"/>
              <a:t>= </a:t>
            </a:r>
            <a:r>
              <a:rPr lang="en-US" sz="2200" dirty="0"/>
              <a:t>{</a:t>
            </a:r>
            <a:r>
              <a:rPr lang="en-US" sz="2200" dirty="0">
                <a:ea typeface="Cambria Math" panose="02040503050406030204" pitchFamily="18" charset="0"/>
              </a:rPr>
              <a:t>1,2,3,4</a:t>
            </a:r>
            <a:r>
              <a:rPr lang="en-US" sz="2200" dirty="0"/>
              <a:t>}. </a:t>
            </a:r>
            <a:r>
              <a:rPr lang="zh-CN" altLang="en-US" sz="2200" dirty="0"/>
              <a:t>关系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= {(</a:t>
            </a:r>
            <a:r>
              <a:rPr lang="en-US" sz="2200" dirty="0">
                <a:ea typeface="Cambria Math" panose="02040503050406030204" pitchFamily="18" charset="0"/>
              </a:rPr>
              <a:t>1,1</a:t>
            </a:r>
            <a:r>
              <a:rPr lang="en-US" sz="2200" dirty="0"/>
              <a:t>),(</a:t>
            </a:r>
            <a:r>
              <a:rPr lang="en-US" sz="2200" dirty="0">
                <a:ea typeface="Cambria Math" panose="02040503050406030204" pitchFamily="18" charset="0"/>
              </a:rPr>
              <a:t>2,2</a:t>
            </a:r>
            <a:r>
              <a:rPr lang="en-US" sz="2200" dirty="0"/>
              <a:t>),(</a:t>
            </a:r>
            <a:r>
              <a:rPr lang="en-US" sz="2200" dirty="0">
                <a:ea typeface="Cambria Math" panose="02040503050406030204" pitchFamily="18" charset="0"/>
              </a:rPr>
              <a:t>3,3</a:t>
            </a:r>
            <a:r>
              <a:rPr lang="en-US" sz="2200" dirty="0"/>
              <a:t>)} </a:t>
            </a:r>
            <a:r>
              <a:rPr lang="zh-CN" altLang="en-US" sz="2200" dirty="0"/>
              <a:t>和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 = {(</a:t>
            </a:r>
            <a:r>
              <a:rPr lang="en-US" sz="2200" dirty="0">
                <a:ea typeface="Cambria Math" panose="02040503050406030204" pitchFamily="18" charset="0"/>
              </a:rPr>
              <a:t>1,1</a:t>
            </a:r>
            <a:r>
              <a:rPr lang="en-US" sz="2200" dirty="0"/>
              <a:t>),(</a:t>
            </a:r>
            <a:r>
              <a:rPr lang="en-US" sz="2200" dirty="0">
                <a:ea typeface="Cambria Math" panose="02040503050406030204" pitchFamily="18" charset="0"/>
              </a:rPr>
              <a:t>1,2</a:t>
            </a:r>
            <a:r>
              <a:rPr lang="en-US" sz="2200" dirty="0"/>
              <a:t>),(</a:t>
            </a:r>
            <a:r>
              <a:rPr lang="en-US" sz="2200" dirty="0">
                <a:ea typeface="Cambria Math" panose="02040503050406030204" pitchFamily="18" charset="0"/>
              </a:rPr>
              <a:t>1,3</a:t>
            </a:r>
            <a:r>
              <a:rPr lang="en-US" sz="2200" dirty="0"/>
              <a:t>),(</a:t>
            </a:r>
            <a:r>
              <a:rPr lang="en-US" sz="2200" dirty="0">
                <a:ea typeface="Cambria Math" panose="02040503050406030204" pitchFamily="18" charset="0"/>
              </a:rPr>
              <a:t>1,4</a:t>
            </a:r>
            <a:r>
              <a:rPr lang="en-US" sz="2200" dirty="0"/>
              <a:t>)} </a:t>
            </a:r>
            <a:r>
              <a:rPr lang="en-US" sz="2200" dirty="0" err="1">
                <a:sym typeface="+mn-ea"/>
              </a:rPr>
              <a:t>可以用基本的集合运算来</a:t>
            </a:r>
            <a:r>
              <a:rPr lang="zh-CN" altLang="en-US" sz="2200" dirty="0">
                <a:sym typeface="+mn-ea"/>
              </a:rPr>
              <a:t>组合它们</a:t>
            </a:r>
            <a:r>
              <a:rPr lang="en-US" sz="2200" dirty="0">
                <a:sym typeface="+mn-ea"/>
              </a:rPr>
              <a:t>，</a:t>
            </a:r>
            <a:r>
              <a:rPr lang="en-US" sz="2200" dirty="0" err="1">
                <a:sym typeface="+mn-ea"/>
              </a:rPr>
              <a:t>形成新的关系</a:t>
            </a:r>
            <a:r>
              <a:rPr lang="en-US" sz="22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3"/>
              <p:cNvSpPr txBox="1"/>
              <p:nvPr/>
            </p:nvSpPr>
            <p:spPr>
              <a:xfrm>
                <a:off x="1524000" y="4114800"/>
                <a:ext cx="5949950" cy="167386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1,4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zh-CN" altLang="en-US" sz="2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1,4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114800"/>
                <a:ext cx="5949950" cy="16738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复合</a:t>
            </a:r>
            <a:r>
              <a:rPr lang="en-US" altLang="zh-CN" dirty="0">
                <a:sym typeface="+mn-ea"/>
              </a:rPr>
              <a:t>(</a:t>
            </a:r>
            <a:r>
              <a:rPr lang="en-US" dirty="0"/>
              <a:t>Composition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定义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/>
              <a:t>  </a:t>
            </a:r>
            <a:r>
              <a:rPr lang="zh-CN" altLang="en-US" dirty="0"/>
              <a:t>假设</a:t>
            </a:r>
            <a:endParaRPr lang="en-US" dirty="0"/>
          </a:p>
          <a:p>
            <a:pPr lvl="1"/>
            <a:r>
              <a:rPr lang="en-US" i="1" dirty="0"/>
              <a:t>R</a:t>
            </a:r>
            <a:r>
              <a:rPr lang="en-US" baseline="-25000" dirty="0">
                <a:ea typeface="Cambria Math" panose="02040503050406030204" pitchFamily="18" charset="0"/>
              </a:rPr>
              <a:t>1</a:t>
            </a:r>
            <a:r>
              <a:rPr lang="en-US" dirty="0"/>
              <a:t> </a:t>
            </a:r>
            <a:r>
              <a:rPr lang="zh-CN" altLang="en-US" dirty="0"/>
              <a:t>是从</a:t>
            </a:r>
            <a:r>
              <a:rPr lang="en-US" dirty="0"/>
              <a:t> </a:t>
            </a:r>
            <a:r>
              <a:rPr lang="zh-CN" altLang="en-US" dirty="0"/>
              <a:t>集合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zh-CN" altLang="en-US" dirty="0"/>
              <a:t>到集合</a:t>
            </a:r>
            <a:r>
              <a:rPr lang="en-US" i="1" dirty="0"/>
              <a:t>B </a:t>
            </a:r>
            <a:r>
              <a:rPr lang="zh-CN" altLang="en-US" dirty="0"/>
              <a:t>的关系</a:t>
            </a:r>
            <a:r>
              <a:rPr lang="en-US" dirty="0"/>
              <a:t>.</a:t>
            </a:r>
          </a:p>
          <a:p>
            <a:pPr lvl="1"/>
            <a:r>
              <a:rPr lang="en-US" i="1" dirty="0"/>
              <a:t>R</a:t>
            </a:r>
            <a:r>
              <a:rPr lang="en-US" baseline="-25000" dirty="0">
                <a:ea typeface="Cambria Math" panose="02040503050406030204" pitchFamily="18" charset="0"/>
              </a:rPr>
              <a:t>2</a:t>
            </a:r>
            <a:r>
              <a:rPr lang="en-US" dirty="0"/>
              <a:t> </a:t>
            </a:r>
            <a:r>
              <a:rPr lang="zh-CN" altLang="en-US" dirty="0"/>
              <a:t>是从集合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zh-CN" altLang="en-US" dirty="0"/>
              <a:t>到集合</a:t>
            </a:r>
            <a:r>
              <a:rPr lang="en-US" i="1" dirty="0"/>
              <a:t>C </a:t>
            </a:r>
            <a:r>
              <a:rPr lang="zh-CN" altLang="en-US" dirty="0"/>
              <a:t>的关系</a:t>
            </a:r>
            <a:r>
              <a:rPr lang="en-US" dirty="0"/>
              <a:t>.</a:t>
            </a:r>
          </a:p>
          <a:p>
            <a:r>
              <a:rPr lang="zh-CN" altLang="en-US" dirty="0"/>
              <a:t>则</a:t>
            </a:r>
            <a:r>
              <a:rPr lang="en-US" altLang="zh-CN" i="1" dirty="0"/>
              <a:t>R</a:t>
            </a:r>
            <a:r>
              <a:rPr lang="en-US" altLang="zh-CN" baseline="-25000" dirty="0">
                <a:ea typeface="Cambria Math" panose="02040503050406030204" pitchFamily="18" charset="0"/>
              </a:rPr>
              <a:t>2</a:t>
            </a:r>
            <a:r>
              <a:rPr lang="zh-CN" altLang="en-US" dirty="0"/>
              <a:t>和</a:t>
            </a:r>
            <a:r>
              <a:rPr lang="en-US" altLang="zh-CN" i="1" dirty="0"/>
              <a:t>R</a:t>
            </a:r>
            <a:r>
              <a:rPr lang="en-US" altLang="zh-CN" baseline="-25000" dirty="0">
                <a:ea typeface="Cambria Math" panose="02040503050406030204" pitchFamily="18" charset="0"/>
              </a:rPr>
              <a:t>1</a:t>
            </a:r>
            <a:r>
              <a:rPr lang="zh-CN" altLang="en-US" dirty="0"/>
              <a:t>复合关系是指关系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zh-CN" altLang="en-US" dirty="0"/>
              <a:t>到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 </a:t>
            </a:r>
            <a:r>
              <a:rPr lang="zh-CN" altLang="en-US" dirty="0"/>
              <a:t>，当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i="1" dirty="0" err="1"/>
              <a:t>x,y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zh-CN" altLang="en-US" dirty="0"/>
              <a:t>在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>
                <a:ea typeface="Cambria Math" panose="02040503050406030204" pitchFamily="18" charset="0"/>
              </a:rPr>
              <a:t>1</a:t>
            </a:r>
            <a:r>
              <a:rPr lang="en-US" b="1" dirty="0"/>
              <a:t> </a:t>
            </a:r>
            <a:r>
              <a:rPr lang="zh-CN" altLang="en-US" dirty="0"/>
              <a:t>中，且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i="1" dirty="0" err="1"/>
              <a:t>y,z</a:t>
            </a:r>
            <a:r>
              <a:rPr lang="en-US" dirty="0"/>
              <a:t>)</a:t>
            </a:r>
            <a:r>
              <a:rPr lang="en-US" i="1" dirty="0"/>
              <a:t>  </a:t>
            </a:r>
            <a:r>
              <a:rPr lang="zh-CN" altLang="en-US" dirty="0"/>
              <a:t>在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>
                <a:ea typeface="Cambria Math" panose="02040503050406030204" pitchFamily="18" charset="0"/>
              </a:rPr>
              <a:t>2</a:t>
            </a:r>
            <a:r>
              <a:rPr lang="zh-CN" altLang="en-US" dirty="0"/>
              <a:t>中，则</a:t>
            </a:r>
            <a:r>
              <a:rPr lang="en-US" dirty="0"/>
              <a:t> (</a:t>
            </a:r>
            <a:r>
              <a:rPr lang="en-US" i="1" dirty="0" err="1"/>
              <a:t>x,z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zh-CN" altLang="en-US" dirty="0"/>
              <a:t>在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>
                <a:ea typeface="Cambria Math" panose="02040503050406030204" pitchFamily="18" charset="0"/>
              </a:rPr>
              <a:t>2</a:t>
            </a:r>
            <a:r>
              <a:rPr lang="en-US" b="1" dirty="0">
                <a:ea typeface="Cambria Math" panose="02040503050406030204"/>
              </a:rPr>
              <a:t>∘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baseline="-25000" dirty="0">
                <a:ea typeface="Cambria Math" panose="02040503050406030204" pitchFamily="18" charset="0"/>
              </a:rPr>
              <a:t>1</a:t>
            </a:r>
            <a:r>
              <a:rPr lang="zh-CN" altLang="en-US" dirty="0"/>
              <a:t>中</a:t>
            </a:r>
            <a:endParaRPr lang="zh-CN" altLang="en-US" i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人工智能需要哪些数学？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>
                <a:sym typeface="+mn-ea"/>
              </a:rPr>
              <a:t>没必要买书</a:t>
            </a:r>
            <a:endParaRPr lang="en-US" altLang="zh-CN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个人研究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AFAF9-F751-4158-97C9-0568348D1800}" type="slidenum">
              <a:rPr lang="zh-CN" altLang="en-US"/>
              <a:t>2</a:t>
            </a:fld>
            <a:endParaRPr lang="en-US" altLang="zh-CN"/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778000"/>
            <a:ext cx="3011170" cy="3983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" y="0"/>
            <a:ext cx="4710577" cy="67730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13" y="5991"/>
            <a:ext cx="4643842" cy="67670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06" y="51544"/>
            <a:ext cx="4762944" cy="67274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968" y="0"/>
            <a:ext cx="4751094" cy="67670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4925" y="0"/>
            <a:ext cx="4906044" cy="67696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259" y="829717"/>
            <a:ext cx="6290364" cy="5466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符合关系表示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575" y="1676400"/>
            <a:ext cx="8070850" cy="39928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124200" y="5669280"/>
                <a:ext cx="4305300" cy="762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669280"/>
                <a:ext cx="4305300" cy="762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幂</a:t>
            </a:r>
            <a:r>
              <a:rPr lang="en-US" altLang="zh-CN" dirty="0">
                <a:sym typeface="+mn-ea"/>
              </a:rPr>
              <a:t>(</a:t>
            </a:r>
            <a:r>
              <a:rPr lang="en-US" dirty="0"/>
              <a:t>Powers of a Relation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12875"/>
            <a:ext cx="8435340" cy="53721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2200" b="1" dirty="0">
                <a:solidFill>
                  <a:srgbClr val="FF0000"/>
                </a:solidFill>
              </a:rPr>
              <a:t>定义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en-US" sz="2200" dirty="0"/>
              <a:t>  R</a:t>
            </a:r>
            <a:r>
              <a:rPr lang="zh-CN" altLang="en-US" sz="2200" dirty="0"/>
              <a:t>为</a:t>
            </a:r>
            <a:r>
              <a:rPr lang="en-US" altLang="zh-CN" sz="2200" dirty="0"/>
              <a:t>A</a:t>
            </a:r>
            <a:r>
              <a:rPr lang="zh-CN" altLang="en-US" sz="2200" dirty="0"/>
              <a:t>上的二元关系</a:t>
            </a:r>
            <a:r>
              <a:rPr lang="en-US" sz="2200" dirty="0"/>
              <a:t>. </a:t>
            </a:r>
            <a:r>
              <a:rPr lang="zh-CN" altLang="en-US" sz="2200" dirty="0"/>
              <a:t>则</a:t>
            </a:r>
            <a:r>
              <a:rPr lang="en-US" altLang="zh-CN" sz="2200" dirty="0"/>
              <a:t>R</a:t>
            </a:r>
            <a:r>
              <a:rPr lang="zh-CN" altLang="en-US" sz="2200" dirty="0"/>
              <a:t>的幂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i="1" baseline="30000" dirty="0"/>
              <a:t>n</a:t>
            </a:r>
            <a:r>
              <a:rPr lang="en-US" sz="2200" dirty="0"/>
              <a:t> </a:t>
            </a:r>
            <a:r>
              <a:rPr lang="zh-CN" altLang="en-US" sz="2200" dirty="0"/>
              <a:t>可以被归纳的定义为</a:t>
            </a:r>
            <a:r>
              <a:rPr lang="en-US" sz="2200" dirty="0"/>
              <a:t>:</a:t>
            </a:r>
          </a:p>
          <a:p>
            <a:pPr lvl="1">
              <a:spcBef>
                <a:spcPts val="600"/>
              </a:spcBef>
            </a:pPr>
            <a:r>
              <a:rPr lang="zh-CN" altLang="en-US" sz="2200" dirty="0"/>
              <a:t>基础</a:t>
            </a:r>
            <a:r>
              <a:rPr lang="en-US" sz="2200" dirty="0"/>
              <a:t>: </a:t>
            </a:r>
            <a:r>
              <a:rPr lang="en-US" sz="2200" i="1" dirty="0"/>
              <a:t>R</a:t>
            </a:r>
            <a:r>
              <a:rPr lang="en-US" sz="2200" baseline="30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= </a:t>
            </a:r>
            <a:r>
              <a:rPr lang="en-US" sz="2200" i="1" dirty="0"/>
              <a:t>R</a:t>
            </a:r>
          </a:p>
          <a:p>
            <a:pPr lvl="1">
              <a:spcBef>
                <a:spcPts val="600"/>
              </a:spcBef>
            </a:pPr>
            <a:r>
              <a:rPr lang="zh-CN" altLang="en-US" sz="2200" dirty="0"/>
              <a:t>归纳</a:t>
            </a:r>
            <a:r>
              <a:rPr lang="en-US" sz="2200" dirty="0"/>
              <a:t>:  </a:t>
            </a:r>
            <a:r>
              <a:rPr lang="en-US" sz="2200" i="1" dirty="0"/>
              <a:t>R</a:t>
            </a:r>
            <a:r>
              <a:rPr lang="en-US" sz="2200" i="1" baseline="30000" dirty="0"/>
              <a:t>n</a:t>
            </a:r>
            <a:r>
              <a:rPr lang="en-US" sz="2200" baseline="30000" dirty="0"/>
              <a:t>+</a:t>
            </a:r>
            <a:r>
              <a:rPr lang="en-US" sz="2200" baseline="30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= </a:t>
            </a:r>
            <a:r>
              <a:rPr lang="en-US" sz="2200" i="1" dirty="0"/>
              <a:t>R</a:t>
            </a:r>
            <a:r>
              <a:rPr lang="en-US" sz="2200" i="1" baseline="30000" dirty="0"/>
              <a:t>n</a:t>
            </a:r>
            <a:r>
              <a:rPr lang="en-US" sz="2200" b="1" baseline="30000" dirty="0"/>
              <a:t> </a:t>
            </a:r>
            <a:r>
              <a:rPr lang="en-US" sz="2200" b="1" dirty="0">
                <a:ea typeface="Cambria Math" panose="02040503050406030204"/>
              </a:rPr>
              <a:t>∘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</a:p>
          <a:p>
            <a:pPr lvl="1">
              <a:spcBef>
                <a:spcPts val="600"/>
              </a:spcBef>
              <a:buNone/>
            </a:pPr>
            <a:r>
              <a:rPr lang="zh-CN" altLang="en-US" sz="2200" dirty="0"/>
              <a:t>可传递的关系的幂是该关系的子集</a:t>
            </a:r>
            <a:r>
              <a:rPr lang="en-US" sz="2200" dirty="0"/>
              <a:t>. </a:t>
            </a:r>
          </a:p>
          <a:p>
            <a:pPr>
              <a:spcBef>
                <a:spcPts val="600"/>
              </a:spcBef>
            </a:pPr>
            <a:r>
              <a:rPr lang="zh-CN" altLang="en-US" sz="2200" b="1" dirty="0">
                <a:solidFill>
                  <a:srgbClr val="FF0000"/>
                </a:solidFill>
              </a:rPr>
              <a:t>定理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en-US" sz="2200" b="1" dirty="0"/>
              <a:t> </a:t>
            </a:r>
            <a:r>
              <a:rPr lang="en-US" sz="2200" dirty="0"/>
              <a:t>A</a:t>
            </a:r>
            <a:r>
              <a:rPr lang="zh-CN" altLang="en-US" sz="2200" dirty="0"/>
              <a:t>上的关系</a:t>
            </a:r>
            <a:r>
              <a:rPr lang="en-US" altLang="zh-CN" sz="2200" dirty="0"/>
              <a:t>R</a:t>
            </a:r>
            <a:r>
              <a:rPr lang="zh-CN" altLang="en-US" sz="2200" dirty="0"/>
              <a:t>是可传递的，当且仅当：</a:t>
            </a:r>
            <a:r>
              <a:rPr lang="en-US" sz="2200" i="1" dirty="0"/>
              <a:t>R</a:t>
            </a:r>
            <a:r>
              <a:rPr lang="en-US" sz="2200" i="1" baseline="30000" dirty="0"/>
              <a:t>n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⊆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dirty="0"/>
              <a:t> for </a:t>
            </a:r>
            <a:r>
              <a:rPr lang="en-US" sz="2200" i="1" dirty="0"/>
              <a:t>n = </a:t>
            </a:r>
            <a:r>
              <a:rPr lang="en-US" sz="2200" dirty="0">
                <a:ea typeface="Cambria Math" panose="02040503050406030204" pitchFamily="18" charset="0"/>
              </a:rPr>
              <a:t>1,2,3 </a:t>
            </a:r>
            <a:r>
              <a:rPr lang="en-US" sz="2200" i="1" dirty="0"/>
              <a:t>….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幂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b="1" dirty="0">
                <a:solidFill>
                  <a:srgbClr val="FF0000"/>
                </a:solidFill>
              </a:rPr>
              <a:t>定义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en-US" sz="2200" b="1" dirty="0"/>
              <a:t> </a:t>
            </a:r>
            <a:r>
              <a:rPr lang="zh-CN" altLang="en-US" sz="2200" b="1" dirty="0"/>
              <a:t>令</a:t>
            </a:r>
            <a:r>
              <a:rPr lang="en-US" sz="2200" dirty="0"/>
              <a:t> </a:t>
            </a:r>
            <a:r>
              <a:rPr lang="en-US" altLang="zh-CN" sz="2200" dirty="0"/>
              <a:t>A={1,2,3,4}</a:t>
            </a:r>
            <a:r>
              <a:rPr lang="zh-CN" altLang="zh-CN" sz="2200" dirty="0"/>
              <a:t>，</a:t>
            </a:r>
            <a:r>
              <a:rPr lang="en-US" altLang="zh-CN" sz="2200" dirty="0"/>
              <a:t>R={(1,1),(2,1),(3,2),(4,3)}. </a:t>
            </a:r>
          </a:p>
          <a:p>
            <a:r>
              <a:rPr lang="zh-CN" altLang="en-US" sz="2200" dirty="0"/>
              <a:t>幂关系为</a:t>
            </a:r>
            <a:r>
              <a:rPr lang="en-US" altLang="zh-CN" sz="2200" dirty="0"/>
              <a:t> </a:t>
            </a:r>
            <a:endParaRPr lang="zh-CN" altLang="zh-CN" sz="2200" dirty="0"/>
          </a:p>
          <a:p>
            <a:r>
              <a:rPr lang="en-US" altLang="zh-CN" sz="2200" dirty="0"/>
              <a:t>R</a:t>
            </a:r>
            <a:r>
              <a:rPr lang="en-US" altLang="zh-CN" sz="2200" i="1" baseline="30000" dirty="0"/>
              <a:t>2</a:t>
            </a:r>
            <a:r>
              <a:rPr lang="en-US" altLang="zh-CN" sz="2200" dirty="0"/>
              <a:t>=</a:t>
            </a:r>
            <a:r>
              <a:rPr lang="en-US" altLang="zh-CN" sz="2200" dirty="0" err="1"/>
              <a:t>R</a:t>
            </a:r>
            <a:r>
              <a:rPr lang="en-US" sz="2200" b="1" dirty="0">
                <a:ea typeface="Cambria Math" panose="02040503050406030204"/>
                <a:sym typeface="+mn-ea"/>
              </a:rPr>
              <a:t>∘</a:t>
            </a:r>
            <a:r>
              <a:rPr lang="en-US" altLang="zh-CN" sz="2200" dirty="0" err="1"/>
              <a:t>R</a:t>
            </a:r>
            <a:r>
              <a:rPr lang="en-US" altLang="zh-CN" sz="2200" dirty="0"/>
              <a:t>= {(1,1),(2,1),(3,1),(4,2)}</a:t>
            </a:r>
            <a:endParaRPr lang="zh-CN" altLang="zh-CN" sz="2200" dirty="0"/>
          </a:p>
          <a:p>
            <a:r>
              <a:rPr lang="en-US" altLang="zh-CN" sz="2200" dirty="0"/>
              <a:t>R</a:t>
            </a:r>
            <a:r>
              <a:rPr lang="en-US" altLang="zh-CN" sz="2200" i="1" baseline="30000" dirty="0"/>
              <a:t>3</a:t>
            </a:r>
            <a:r>
              <a:rPr lang="en-US" altLang="zh-CN" sz="2200" dirty="0"/>
              <a:t>=R</a:t>
            </a:r>
            <a:r>
              <a:rPr lang="en-US" altLang="zh-CN" sz="2200" i="1" baseline="30000" dirty="0"/>
              <a:t>2</a:t>
            </a:r>
            <a:r>
              <a:rPr lang="en-US" sz="2200" b="1" dirty="0">
                <a:ea typeface="Cambria Math" panose="02040503050406030204"/>
                <a:sym typeface="+mn-ea"/>
              </a:rPr>
              <a:t>∘</a:t>
            </a:r>
            <a:r>
              <a:rPr lang="en-US" altLang="zh-CN" sz="2200" dirty="0"/>
              <a:t>R= {(1,1),(2,1),(3,1),(4,1)}</a:t>
            </a:r>
            <a:endParaRPr lang="zh-CN" altLang="zh-CN" sz="2200" dirty="0"/>
          </a:p>
          <a:p>
            <a:r>
              <a:rPr lang="en-US" altLang="zh-CN" sz="2200" dirty="0"/>
              <a:t>R</a:t>
            </a:r>
            <a:r>
              <a:rPr lang="en-US" altLang="zh-CN" sz="2200" i="1" baseline="30000" dirty="0"/>
              <a:t>4</a:t>
            </a:r>
            <a:r>
              <a:rPr lang="en-US" altLang="zh-CN" sz="2200" dirty="0"/>
              <a:t>=R</a:t>
            </a:r>
            <a:r>
              <a:rPr lang="en-US" altLang="zh-CN" sz="2200" i="1" baseline="30000" dirty="0"/>
              <a:t>3</a:t>
            </a:r>
            <a:r>
              <a:rPr lang="en-US" sz="2200" b="1" dirty="0">
                <a:ea typeface="Cambria Math" panose="02040503050406030204"/>
                <a:sym typeface="+mn-ea"/>
              </a:rPr>
              <a:t>∘</a:t>
            </a:r>
            <a:r>
              <a:rPr lang="en-US" altLang="zh-CN" sz="2200" dirty="0"/>
              <a:t>R =R</a:t>
            </a:r>
            <a:r>
              <a:rPr lang="en-US" altLang="zh-CN" sz="2200" i="1" baseline="30000" dirty="0"/>
              <a:t>3</a:t>
            </a:r>
            <a:endParaRPr lang="zh-CN" altLang="zh-CN" sz="2200" dirty="0"/>
          </a:p>
          <a:p>
            <a:r>
              <a:rPr lang="en-US" altLang="zh-CN" sz="2200" dirty="0"/>
              <a:t>R</a:t>
            </a:r>
            <a:r>
              <a:rPr lang="en-US" altLang="zh-CN" sz="2200" i="1" baseline="30000" dirty="0"/>
              <a:t>n</a:t>
            </a:r>
            <a:r>
              <a:rPr lang="en-US" altLang="zh-CN" sz="2200" dirty="0"/>
              <a:t>=R</a:t>
            </a:r>
            <a:r>
              <a:rPr lang="en-US" altLang="zh-CN" sz="2200" i="1" baseline="30000" dirty="0"/>
              <a:t>3</a:t>
            </a:r>
            <a:r>
              <a:rPr lang="en-US" altLang="zh-CN" sz="2200" dirty="0"/>
              <a:t>    for  n=5,6,…… </a:t>
            </a:r>
            <a:endParaRPr lang="zh-CN" altLang="zh-CN" sz="2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闭包</a:t>
            </a:r>
            <a:r>
              <a:rPr lang="en-US" altLang="zh-CN" dirty="0">
                <a:sym typeface="+mn-ea"/>
              </a:rPr>
              <a:t>(</a:t>
            </a:r>
            <a:r>
              <a:rPr lang="en-US" dirty="0"/>
              <a:t>Closure of a Relation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b="1" dirty="0">
                <a:solidFill>
                  <a:srgbClr val="FF0000"/>
                </a:solidFill>
              </a:rPr>
              <a:t>    </a:t>
            </a:r>
            <a:r>
              <a:rPr lang="zh-CN" altLang="en-US" sz="2200" b="1" dirty="0">
                <a:solidFill>
                  <a:srgbClr val="FF0000"/>
                </a:solidFill>
              </a:rPr>
              <a:t>定义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en-US" sz="2200" b="1" dirty="0"/>
              <a:t> </a:t>
            </a:r>
            <a:r>
              <a:rPr lang="en-US" altLang="zh-CN" sz="2200" dirty="0"/>
              <a:t>一个关系R相对于属性P的</a:t>
            </a:r>
            <a:r>
              <a:rPr lang="zh-CN" altLang="en-US" sz="2200" dirty="0"/>
              <a:t>闭包，</a:t>
            </a:r>
            <a:r>
              <a:rPr lang="en-US" altLang="zh-CN" sz="2200" dirty="0"/>
              <a:t>是通过向R添加最小数量的有序对来获得属性P的关系。</a:t>
            </a:r>
          </a:p>
          <a:p>
            <a:pPr marL="0" indent="0">
              <a:buNone/>
            </a:pPr>
            <a:r>
              <a:rPr lang="en-US" altLang="zh-CN" sz="2200" dirty="0"/>
              <a:t>    </a:t>
            </a:r>
            <a:r>
              <a:rPr lang="zh-CN" altLang="en-US" sz="2200" dirty="0"/>
              <a:t>自反闭包</a:t>
            </a:r>
            <a:r>
              <a:rPr lang="en-US" altLang="zh-CN" sz="2200" dirty="0"/>
              <a:t> - </a:t>
            </a:r>
            <a:r>
              <a:rPr lang="zh-CN" altLang="en-US" sz="2200" dirty="0"/>
              <a:t>添加自环</a:t>
            </a:r>
            <a:r>
              <a:rPr lang="en-US" altLang="zh-CN" sz="2200" dirty="0"/>
              <a:t>, </a:t>
            </a:r>
            <a:r>
              <a:rPr lang="zh-CN" altLang="en-US" sz="2200" dirty="0"/>
              <a:t>记</a:t>
            </a:r>
            <a:r>
              <a:rPr lang="en-US" altLang="zh-CN" sz="2200" dirty="0"/>
              <a:t> r(R).</a:t>
            </a:r>
          </a:p>
          <a:p>
            <a:pPr marL="0" indent="0">
              <a:buNone/>
            </a:pPr>
            <a:r>
              <a:rPr lang="en-US" altLang="zh-CN" sz="2200" dirty="0"/>
              <a:t>    </a:t>
            </a:r>
            <a:r>
              <a:rPr lang="zh-CN" altLang="en-US" sz="2200" dirty="0"/>
              <a:t>对称闭包</a:t>
            </a:r>
            <a:r>
              <a:rPr lang="en-US" altLang="zh-CN" sz="2200" dirty="0"/>
              <a:t> - 在相反的方向上增加弧, </a:t>
            </a:r>
            <a:r>
              <a:rPr lang="zh-CN" altLang="en-US" sz="2200" dirty="0"/>
              <a:t>记</a:t>
            </a:r>
            <a:r>
              <a:rPr lang="en-US" altLang="zh-CN" sz="2200" dirty="0"/>
              <a:t> s(R).</a:t>
            </a:r>
          </a:p>
          <a:p>
            <a:pPr marL="0" indent="0">
              <a:buNone/>
            </a:pPr>
            <a:r>
              <a:rPr lang="en-US" altLang="zh-CN" sz="2200" dirty="0"/>
              <a:t>    </a:t>
            </a:r>
            <a:r>
              <a:rPr lang="zh-CN" altLang="en-US" sz="2200" dirty="0"/>
              <a:t>传递闭包</a:t>
            </a:r>
            <a:r>
              <a:rPr lang="en-US" altLang="zh-CN" sz="2200" dirty="0"/>
              <a:t> - </a:t>
            </a:r>
            <a:r>
              <a:rPr lang="zh-CN" altLang="en-US" sz="2200" dirty="0"/>
              <a:t>如果有一条从a到b的路径，则添加一条从a到b的弧</a:t>
            </a:r>
            <a:r>
              <a:rPr lang="en-US" altLang="zh-CN" sz="2200" dirty="0"/>
              <a:t>, </a:t>
            </a:r>
            <a:r>
              <a:rPr lang="zh-CN" altLang="en-US" sz="2200" dirty="0"/>
              <a:t>记</a:t>
            </a:r>
            <a:r>
              <a:rPr lang="en-US" altLang="zh-CN" sz="2200" dirty="0"/>
              <a:t> t(R).</a:t>
            </a:r>
          </a:p>
          <a:p>
            <a:endParaRPr lang="zh-CN" altLang="zh-CN" sz="2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例：</a:t>
            </a:r>
            <a:r>
              <a:rPr lang="en-US" altLang="zh-CN" sz="2200" dirty="0"/>
              <a:t> </a:t>
            </a:r>
            <a:r>
              <a:rPr lang="en-US" altLang="zh-CN" sz="2200" i="1" dirty="0"/>
              <a:t>R</a:t>
            </a:r>
            <a:r>
              <a:rPr lang="en-US" altLang="zh-CN" sz="2200" dirty="0"/>
              <a:t>={(1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(1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(3</a:t>
            </a:r>
            <a:r>
              <a:rPr lang="zh-CN" altLang="zh-CN" sz="2200" dirty="0"/>
              <a:t>，</a:t>
            </a:r>
            <a:r>
              <a:rPr lang="en-US" altLang="zh-CN" sz="2200" dirty="0"/>
              <a:t>2)}</a:t>
            </a:r>
            <a:r>
              <a:rPr lang="zh-CN" altLang="en-US" sz="2200" dirty="0">
                <a:solidFill>
                  <a:srgbClr val="FF0000"/>
                </a:solidFill>
              </a:rPr>
              <a:t>？</a:t>
            </a:r>
            <a:endParaRPr lang="en-US" altLang="zh-CN" sz="2200" dirty="0">
              <a:solidFill>
                <a:srgbClr val="FF0000"/>
              </a:solidFill>
            </a:endParaRPr>
          </a:p>
          <a:p>
            <a:endParaRPr lang="en-US" altLang="zh-CN" sz="2200" dirty="0"/>
          </a:p>
          <a:p>
            <a:r>
              <a:rPr lang="zh-CN" altLang="en-US" sz="2200" dirty="0"/>
              <a:t>自反闭包</a:t>
            </a:r>
            <a:endParaRPr lang="en-US" altLang="zh-CN" sz="2200" dirty="0"/>
          </a:p>
          <a:p>
            <a:r>
              <a:rPr lang="en-US" altLang="zh-CN" sz="2200" i="1" dirty="0"/>
              <a:t>r </a:t>
            </a:r>
            <a:r>
              <a:rPr lang="en-US" altLang="zh-CN" sz="2200" dirty="0"/>
              <a:t>(</a:t>
            </a:r>
            <a:r>
              <a:rPr lang="en-US" altLang="zh-CN" sz="2200" i="1" dirty="0"/>
              <a:t>R</a:t>
            </a:r>
            <a:r>
              <a:rPr lang="en-US" altLang="zh-CN" sz="2200" dirty="0"/>
              <a:t>)={(1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(1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(3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(3</a:t>
            </a:r>
            <a:r>
              <a:rPr lang="zh-CN" altLang="zh-CN" sz="2200" dirty="0"/>
              <a:t>，</a:t>
            </a:r>
            <a:r>
              <a:rPr lang="en-US" altLang="zh-CN" sz="2200" dirty="0"/>
              <a:t>3)}</a:t>
            </a:r>
            <a:endParaRPr lang="zh-CN" altLang="zh-CN" sz="2200" dirty="0"/>
          </a:p>
          <a:p>
            <a:r>
              <a:rPr lang="zh-CN" altLang="en-US" sz="2200" dirty="0"/>
              <a:t>对称闭包</a:t>
            </a:r>
            <a:endParaRPr lang="en-US" altLang="zh-CN" sz="2200" dirty="0"/>
          </a:p>
          <a:p>
            <a:r>
              <a:rPr lang="en-US" altLang="zh-CN" sz="2200" i="1" dirty="0"/>
              <a:t>s</a:t>
            </a:r>
            <a:r>
              <a:rPr lang="en-US" altLang="zh-CN" sz="2200" dirty="0"/>
              <a:t> (</a:t>
            </a:r>
            <a:r>
              <a:rPr lang="en-US" altLang="zh-CN" sz="2200" i="1" dirty="0"/>
              <a:t>R</a:t>
            </a:r>
            <a:r>
              <a:rPr lang="en-US" altLang="zh-CN" sz="2200" dirty="0"/>
              <a:t>) ={(1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(1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(3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3)}</a:t>
            </a:r>
          </a:p>
          <a:p>
            <a:r>
              <a:rPr lang="zh-CN" altLang="en-US" sz="2200" dirty="0"/>
              <a:t>传递闭包</a:t>
            </a:r>
            <a:endParaRPr lang="en-US" altLang="zh-CN" sz="2200" dirty="0"/>
          </a:p>
          <a:p>
            <a:r>
              <a:rPr lang="en-US" altLang="zh-CN" sz="2200" i="1" dirty="0"/>
              <a:t>t </a:t>
            </a:r>
            <a:r>
              <a:rPr lang="en-US" altLang="zh-CN" sz="2200" dirty="0"/>
              <a:t>(</a:t>
            </a:r>
            <a:r>
              <a:rPr lang="en-US" altLang="zh-CN" sz="2200" i="1" dirty="0"/>
              <a:t>R</a:t>
            </a:r>
            <a:r>
              <a:rPr lang="en-US" altLang="zh-CN" sz="2200" dirty="0"/>
              <a:t>) ={(1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(1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1)</a:t>
            </a:r>
            <a:r>
              <a:rPr lang="zh-CN" altLang="zh-CN" sz="2200" dirty="0"/>
              <a:t>，</a:t>
            </a:r>
            <a:r>
              <a:rPr lang="en-US" altLang="zh-CN" sz="2200" dirty="0"/>
              <a:t>(3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(2</a:t>
            </a:r>
            <a:r>
              <a:rPr lang="zh-CN" altLang="zh-CN" sz="2200" dirty="0"/>
              <a:t>，</a:t>
            </a:r>
            <a:r>
              <a:rPr lang="en-US" altLang="zh-CN" sz="2200" dirty="0"/>
              <a:t>2)</a:t>
            </a:r>
            <a:r>
              <a:rPr lang="zh-CN" altLang="zh-CN" sz="2200" dirty="0"/>
              <a:t>，</a:t>
            </a:r>
            <a:r>
              <a:rPr lang="en-US" altLang="zh-CN" sz="2200" dirty="0"/>
              <a:t>(3</a:t>
            </a:r>
            <a:r>
              <a:rPr lang="zh-CN" altLang="zh-CN" sz="2200" dirty="0"/>
              <a:t>，</a:t>
            </a:r>
            <a:r>
              <a:rPr lang="en-US" altLang="zh-CN" sz="2200" dirty="0"/>
              <a:t>1)}</a:t>
            </a:r>
            <a:endParaRPr lang="zh-CN" altLang="zh-CN" sz="2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关系的表示</a:t>
            </a:r>
            <a:endParaRPr lang="zh-CN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</a:rPr>
              <a:t>用</a:t>
            </a:r>
            <a:r>
              <a:rPr lang="zh-CN" altLang="en-US" dirty="0">
                <a:latin typeface="+mn-ea"/>
              </a:rPr>
              <a:t>矩阵表示关系</a:t>
            </a:r>
            <a:endParaRPr lang="en-US" dirty="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用图表示关系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用矩阵表示关系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01"/>
            <a:ext cx="8435280" cy="4713387"/>
          </a:xfrm>
        </p:spPr>
        <p:txBody>
          <a:bodyPr/>
          <a:lstStyle/>
          <a:p>
            <a:r>
              <a:rPr lang="zh-CN" altLang="en-US" sz="2400" dirty="0"/>
              <a:t>有限集之间</a:t>
            </a:r>
            <a:r>
              <a:rPr lang="en-US" sz="2400" dirty="0"/>
              <a:t>的关系可以用01</a:t>
            </a:r>
            <a:r>
              <a:rPr lang="zh-CN" altLang="en-US" sz="2400" dirty="0"/>
              <a:t>矩阵</a:t>
            </a:r>
            <a:r>
              <a:rPr lang="en-US" sz="2400" dirty="0" err="1"/>
              <a:t>来表示</a:t>
            </a:r>
            <a:r>
              <a:rPr lang="en-US" sz="2400" dirty="0"/>
              <a:t>。</a:t>
            </a:r>
          </a:p>
          <a:p>
            <a:r>
              <a:rPr lang="en-US" sz="2400" dirty="0"/>
              <a:t>R</a:t>
            </a:r>
            <a:r>
              <a:rPr lang="zh-CN" altLang="en-US" sz="2400" dirty="0"/>
              <a:t>为</a:t>
            </a:r>
            <a:r>
              <a:rPr lang="en-US" sz="2400" dirty="0"/>
              <a:t> </a:t>
            </a:r>
            <a:r>
              <a:rPr lang="en-US" sz="2400" i="1" dirty="0"/>
              <a:t>A</a:t>
            </a:r>
            <a:r>
              <a:rPr lang="en-US" sz="2400" dirty="0"/>
              <a:t> = {</a:t>
            </a:r>
            <a:r>
              <a:rPr lang="en-US" sz="2400" i="1" dirty="0"/>
              <a:t>a</a:t>
            </a:r>
            <a:r>
              <a:rPr lang="en-US" sz="2400" baseline="-25000" dirty="0">
                <a:ea typeface="Cambria Math" panose="02040503050406030204" pitchFamily="18" charset="0"/>
              </a:rPr>
              <a:t>1</a:t>
            </a:r>
            <a:r>
              <a:rPr lang="en-US" sz="2400" dirty="0"/>
              <a:t>, </a:t>
            </a:r>
            <a:r>
              <a:rPr lang="en-US" sz="2400" i="1" dirty="0"/>
              <a:t>a</a:t>
            </a:r>
            <a:r>
              <a:rPr lang="en-US" sz="2400" baseline="-25000" dirty="0">
                <a:ea typeface="Cambria Math" panose="02040503050406030204" pitchFamily="18" charset="0"/>
              </a:rPr>
              <a:t>2</a:t>
            </a:r>
            <a:r>
              <a:rPr lang="en-US" sz="2400" dirty="0"/>
              <a:t>, …, </a:t>
            </a:r>
            <a:r>
              <a:rPr lang="en-US" sz="2400" i="1" dirty="0"/>
              <a:t>a</a:t>
            </a:r>
            <a:r>
              <a:rPr lang="en-US" sz="2400" i="1" baseline="-25000" dirty="0"/>
              <a:t>m</a:t>
            </a:r>
            <a:r>
              <a:rPr lang="en-US" sz="2400" dirty="0"/>
              <a:t>} </a:t>
            </a:r>
            <a:r>
              <a:rPr lang="zh-CN" altLang="en-US" sz="2400" dirty="0"/>
              <a:t>到</a:t>
            </a:r>
            <a:r>
              <a:rPr lang="en-US" altLang="zh-CN" sz="2400" dirty="0"/>
              <a:t> </a:t>
            </a:r>
            <a:r>
              <a:rPr lang="en-US" sz="2400" i="1" dirty="0"/>
              <a:t>B</a:t>
            </a:r>
            <a:r>
              <a:rPr lang="en-US" sz="2400" dirty="0"/>
              <a:t> = {</a:t>
            </a:r>
            <a:r>
              <a:rPr lang="en-US" sz="2400" i="1" dirty="0"/>
              <a:t>b</a:t>
            </a:r>
            <a:r>
              <a:rPr lang="en-US" sz="2400" baseline="-25000" dirty="0">
                <a:ea typeface="Cambria Math" panose="02040503050406030204" pitchFamily="18" charset="0"/>
              </a:rPr>
              <a:t>1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baseline="-25000" dirty="0">
                <a:ea typeface="Cambria Math" panose="02040503050406030204" pitchFamily="18" charset="0"/>
              </a:rPr>
              <a:t>2</a:t>
            </a:r>
            <a:r>
              <a:rPr lang="en-US" sz="2400" dirty="0"/>
              <a:t>, …, 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n</a:t>
            </a:r>
            <a:r>
              <a:rPr lang="en-US" sz="2400" dirty="0"/>
              <a:t>} </a:t>
            </a:r>
            <a:r>
              <a:rPr lang="zh-CN" altLang="en-US" sz="2400" dirty="0"/>
              <a:t>的关系</a:t>
            </a:r>
            <a:r>
              <a:rPr lang="en-US" sz="2400" dirty="0"/>
              <a:t>.</a:t>
            </a:r>
          </a:p>
          <a:p>
            <a:pPr lvl="1"/>
            <a:r>
              <a:rPr lang="zh-CN" altLang="en-US" sz="2200" dirty="0"/>
              <a:t>这</a:t>
            </a:r>
            <a:r>
              <a:rPr lang="en-US" sz="2200" dirty="0" err="1"/>
              <a:t>两个集合的元素可以按任何特定的任意</a:t>
            </a:r>
            <a:r>
              <a:rPr lang="zh-CN" altLang="en-US" sz="2200" dirty="0"/>
              <a:t>顺</a:t>
            </a:r>
            <a:r>
              <a:rPr lang="en-US" sz="2200" dirty="0" err="1"/>
              <a:t>序列出</a:t>
            </a:r>
            <a:r>
              <a:rPr lang="en-US" sz="2200" dirty="0"/>
              <a:t>。 </a:t>
            </a:r>
          </a:p>
          <a:p>
            <a:r>
              <a:rPr lang="zh-CN" altLang="en-US" sz="2400" dirty="0"/>
              <a:t>关系</a:t>
            </a:r>
            <a:r>
              <a:rPr lang="en-US" altLang="zh-CN" sz="2400" dirty="0"/>
              <a:t>R</a:t>
            </a:r>
            <a:r>
              <a:rPr lang="zh-CN" altLang="en-US" sz="2400" dirty="0"/>
              <a:t>可以由矩阵表示</a:t>
            </a:r>
            <a:r>
              <a:rPr lang="en-US" sz="2400" dirty="0"/>
              <a:t> </a:t>
            </a:r>
            <a:r>
              <a:rPr lang="en-US" sz="2400" i="1" dirty="0"/>
              <a:t>M</a:t>
            </a:r>
            <a:r>
              <a:rPr lang="en-US" sz="2400" i="1" baseline="-25000" dirty="0"/>
              <a:t>R</a:t>
            </a:r>
            <a:r>
              <a:rPr lang="en-US" sz="2400" dirty="0"/>
              <a:t> = [</a:t>
            </a:r>
            <a:r>
              <a:rPr lang="en-US" sz="2400" i="1" dirty="0" err="1"/>
              <a:t>m</a:t>
            </a:r>
            <a:r>
              <a:rPr lang="en-US" sz="2400" i="1" baseline="-25000" dirty="0" err="1"/>
              <a:t>ij</a:t>
            </a:r>
            <a:r>
              <a:rPr lang="en-US" sz="2400" dirty="0"/>
              <a:t>]</a:t>
            </a:r>
            <a:r>
              <a:rPr lang="zh-CN" altLang="en-US" sz="2400" dirty="0"/>
              <a:t>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762000" y="4647747"/>
            <a:ext cx="7162800" cy="838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矩阵中，</a:t>
            </a:r>
            <a:r>
              <a:rPr lang="en-US" sz="2400" i="1" dirty="0"/>
              <a:t>R</a:t>
            </a:r>
            <a:r>
              <a:rPr lang="en-US" sz="2400" dirty="0"/>
              <a:t> </a:t>
            </a:r>
            <a:r>
              <a:rPr lang="zh-CN" altLang="en-US" sz="2400" dirty="0"/>
              <a:t>在</a:t>
            </a:r>
            <a:r>
              <a:rPr lang="en-US" sz="2400" dirty="0">
                <a:sym typeface="+mn-ea"/>
              </a:rPr>
              <a:t>(</a:t>
            </a:r>
            <a:r>
              <a:rPr lang="en-US" sz="2400" i="1" dirty="0" err="1">
                <a:sym typeface="+mn-ea"/>
              </a:rPr>
              <a:t>i</a:t>
            </a:r>
            <a:r>
              <a:rPr lang="en-US" sz="2400" dirty="0" err="1">
                <a:sym typeface="+mn-ea"/>
              </a:rPr>
              <a:t>,</a:t>
            </a:r>
            <a:r>
              <a:rPr lang="en-US" sz="2400" i="1" dirty="0" err="1">
                <a:sym typeface="+mn-ea"/>
              </a:rPr>
              <a:t>j</a:t>
            </a:r>
            <a:r>
              <a:rPr lang="en-US" sz="2400" dirty="0"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处</a:t>
            </a:r>
            <a:r>
              <a:rPr lang="zh-CN" altLang="en-US" sz="2400" dirty="0"/>
              <a:t>为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 pitchFamily="18" charset="0"/>
              </a:rPr>
              <a:t>1</a:t>
            </a:r>
            <a:r>
              <a:rPr lang="en-US" sz="2400" dirty="0"/>
              <a:t> </a:t>
            </a:r>
            <a:r>
              <a:rPr lang="zh-CN" altLang="en-US" sz="2400" dirty="0"/>
              <a:t>表示</a:t>
            </a:r>
            <a:r>
              <a:rPr lang="en-US" sz="2400" dirty="0"/>
              <a:t> </a:t>
            </a:r>
            <a:r>
              <a:rPr lang="en-US" sz="2400" i="1" dirty="0" err="1"/>
              <a:t>a</a:t>
            </a:r>
            <a:r>
              <a:rPr lang="en-US" sz="2400" i="1" baseline="-25000" dirty="0" err="1"/>
              <a:t>i</a:t>
            </a:r>
            <a:r>
              <a:rPr lang="en-US" sz="2400" dirty="0"/>
              <a:t> </a:t>
            </a:r>
            <a:r>
              <a:rPr lang="zh-CN" altLang="en-US" sz="2400" dirty="0"/>
              <a:t>与</a:t>
            </a:r>
            <a:r>
              <a:rPr lang="en-US" sz="2400" dirty="0"/>
              <a:t> 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j</a:t>
            </a:r>
            <a:r>
              <a:rPr lang="en-US" sz="2400" i="1" dirty="0"/>
              <a:t> </a:t>
            </a:r>
            <a:r>
              <a:rPr lang="zh-CN" altLang="en-US" sz="2400" dirty="0"/>
              <a:t>有关，为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 pitchFamily="18" charset="0"/>
              </a:rPr>
              <a:t>0</a:t>
            </a:r>
            <a:r>
              <a:rPr lang="en-US" sz="2400" dirty="0"/>
              <a:t> </a:t>
            </a:r>
            <a:r>
              <a:rPr lang="zh-CN" altLang="en-US" sz="2400" dirty="0"/>
              <a:t>表示</a:t>
            </a:r>
            <a:r>
              <a:rPr lang="en-US" sz="2400" dirty="0"/>
              <a:t> </a:t>
            </a:r>
            <a:r>
              <a:rPr lang="en-US" sz="2400" i="1" dirty="0" err="1"/>
              <a:t>a</a:t>
            </a:r>
            <a:r>
              <a:rPr lang="en-US" sz="2400" i="1" baseline="-25000" dirty="0" err="1"/>
              <a:t>i</a:t>
            </a:r>
            <a:r>
              <a:rPr lang="en-US" sz="2400" dirty="0"/>
              <a:t> </a:t>
            </a:r>
            <a:r>
              <a:rPr lang="zh-CN" altLang="en-US" sz="2400" dirty="0"/>
              <a:t>与</a:t>
            </a:r>
            <a:r>
              <a:rPr lang="en-US" sz="2400" dirty="0"/>
              <a:t> 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j</a:t>
            </a:r>
            <a:r>
              <a:rPr lang="zh-CN" altLang="en-US" sz="2400" dirty="0"/>
              <a:t>无关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/>
              <p:cNvSpPr txBox="1"/>
              <p:nvPr/>
            </p:nvSpPr>
            <p:spPr>
              <a:xfrm>
                <a:off x="3124440" y="3499594"/>
                <a:ext cx="2895120" cy="12189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440" y="3499594"/>
                <a:ext cx="2895120" cy="1218960"/>
              </a:xfrm>
              <a:prstGeom prst="rect">
                <a:avLst/>
              </a:prstGeom>
              <a:blipFill rotWithShape="1">
                <a:blip r:embed="rId2"/>
                <a:stretch>
                  <a:fillRect l="-8" t="-9" r="14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使用矩阵表示关系的例子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 </a:t>
            </a:r>
            <a:r>
              <a:rPr lang="zh-CN" altLang="en-US" sz="2200" b="1" dirty="0"/>
              <a:t>例</a:t>
            </a:r>
            <a:r>
              <a:rPr lang="en-US" sz="2200" dirty="0"/>
              <a:t>: </a:t>
            </a:r>
            <a:r>
              <a:rPr lang="zh-CN" altLang="en-US" sz="2200" dirty="0"/>
              <a:t>有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 = {</a:t>
            </a:r>
            <a:r>
              <a:rPr lang="en-US" sz="2200" dirty="0">
                <a:ea typeface="Cambria Math" panose="02040503050406030204" pitchFamily="18" charset="0"/>
              </a:rPr>
              <a:t>1,2,3</a:t>
            </a:r>
            <a:r>
              <a:rPr lang="en-US" sz="2200" dirty="0"/>
              <a:t>}</a:t>
            </a:r>
            <a:r>
              <a:rPr lang="zh-CN" altLang="en-US" sz="2200" dirty="0"/>
              <a:t>，</a:t>
            </a:r>
            <a:r>
              <a:rPr lang="en-US" sz="2200" i="1" dirty="0"/>
              <a:t>B</a:t>
            </a:r>
            <a:r>
              <a:rPr lang="en-US" sz="2200" dirty="0"/>
              <a:t> = {</a:t>
            </a:r>
            <a:r>
              <a:rPr lang="en-US" sz="2200" dirty="0">
                <a:ea typeface="Cambria Math" panose="02040503050406030204" pitchFamily="18" charset="0"/>
              </a:rPr>
              <a:t>1,2</a:t>
            </a:r>
            <a:r>
              <a:rPr lang="en-US" sz="2200" dirty="0"/>
              <a:t>}</a:t>
            </a:r>
            <a:r>
              <a:rPr lang="zh-CN" altLang="en-US" sz="2200" dirty="0"/>
              <a:t>。</a:t>
            </a:r>
            <a:r>
              <a:rPr lang="en-US" sz="2200" dirty="0"/>
              <a:t> R</a:t>
            </a:r>
            <a:r>
              <a:rPr lang="zh-CN" altLang="en-US" sz="2200" dirty="0"/>
              <a:t>为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 </a:t>
            </a:r>
            <a:r>
              <a:rPr lang="zh-CN" altLang="en-US" sz="2200" dirty="0"/>
              <a:t>到</a:t>
            </a:r>
            <a:r>
              <a:rPr lang="en-US" sz="2200" dirty="0"/>
              <a:t> </a:t>
            </a:r>
            <a:r>
              <a:rPr lang="en-US" sz="2200" i="1" dirty="0"/>
              <a:t>B</a:t>
            </a:r>
            <a:r>
              <a:rPr lang="en-US" sz="2200" dirty="0"/>
              <a:t> </a:t>
            </a:r>
            <a:r>
              <a:rPr lang="zh-CN" altLang="en-US" sz="2200" dirty="0"/>
              <a:t>的关系，</a:t>
            </a:r>
            <a:r>
              <a:rPr lang="en-US" sz="2200" dirty="0"/>
              <a:t> </a:t>
            </a:r>
            <a:r>
              <a:rPr lang="zh-CN" altLang="en-US" sz="2200" dirty="0"/>
              <a:t>如果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∈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,    </a:t>
            </a:r>
            <a:r>
              <a:rPr lang="en-US" sz="2200" i="1" dirty="0"/>
              <a:t>b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∈</a:t>
            </a:r>
            <a:r>
              <a:rPr lang="en-US" sz="2200" dirty="0"/>
              <a:t>  </a:t>
            </a:r>
            <a:r>
              <a:rPr lang="en-US" sz="2200" i="1" dirty="0"/>
              <a:t>B</a:t>
            </a:r>
            <a:r>
              <a:rPr lang="en-US" sz="2200" dirty="0"/>
              <a:t>, </a:t>
            </a:r>
            <a:r>
              <a:rPr lang="zh-CN" altLang="en-US" sz="2200" dirty="0"/>
              <a:t>且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 &gt; </a:t>
            </a:r>
            <a:r>
              <a:rPr lang="en-US" sz="2200" i="1" dirty="0"/>
              <a:t>b </a:t>
            </a:r>
            <a:r>
              <a:rPr lang="zh-CN" altLang="en-US" sz="2200" dirty="0"/>
              <a:t>则</a:t>
            </a:r>
            <a:r>
              <a:rPr lang="en-US" altLang="zh-CN" sz="2200" dirty="0"/>
              <a:t>R</a:t>
            </a:r>
            <a:r>
              <a:rPr lang="zh-CN" altLang="en-US" sz="2200" dirty="0"/>
              <a:t>包含</a:t>
            </a:r>
            <a:r>
              <a:rPr lang="en-US" sz="2200" dirty="0">
                <a:sym typeface="+mn-ea"/>
              </a:rPr>
              <a:t>(</a:t>
            </a:r>
            <a:r>
              <a:rPr lang="en-US" sz="2200" i="1" dirty="0" err="1">
                <a:sym typeface="+mn-ea"/>
              </a:rPr>
              <a:t>a</a:t>
            </a:r>
            <a:r>
              <a:rPr lang="en-US" sz="2200" dirty="0" err="1">
                <a:sym typeface="+mn-ea"/>
              </a:rPr>
              <a:t>,</a:t>
            </a:r>
            <a:r>
              <a:rPr lang="en-US" sz="2200" i="1" dirty="0" err="1">
                <a:sym typeface="+mn-ea"/>
              </a:rPr>
              <a:t>b</a:t>
            </a:r>
            <a:r>
              <a:rPr lang="en-US" sz="2200" dirty="0">
                <a:sym typeface="+mn-ea"/>
              </a:rPr>
              <a:t>)</a:t>
            </a:r>
            <a:r>
              <a:rPr lang="zh-CN" altLang="en-US" sz="2200" dirty="0"/>
              <a:t>。关系</a:t>
            </a:r>
            <a:r>
              <a:rPr lang="en-US" altLang="zh-CN" sz="2200" dirty="0"/>
              <a:t>R</a:t>
            </a:r>
            <a:r>
              <a:rPr lang="zh-CN" altLang="en-US" sz="2200" dirty="0"/>
              <a:t>的矩阵表示为什么呢？</a:t>
            </a:r>
            <a:r>
              <a:rPr lang="en-US" sz="2200" i="1" dirty="0"/>
              <a:t> </a:t>
            </a:r>
            <a:r>
              <a:rPr lang="en-US" sz="2200" dirty="0"/>
              <a:t> (</a:t>
            </a:r>
            <a:r>
              <a:rPr lang="zh-CN" altLang="en-US" sz="2200" dirty="0"/>
              <a:t>假设</a:t>
            </a:r>
            <a:r>
              <a:rPr lang="en-US" sz="2200" dirty="0" err="1"/>
              <a:t>元素的排序与数字的</a:t>
            </a:r>
            <a:r>
              <a:rPr lang="zh-CN" altLang="en-US" sz="2200" dirty="0"/>
              <a:t>递增顺序</a:t>
            </a:r>
            <a:r>
              <a:rPr lang="en-US" sz="2200" dirty="0" err="1"/>
              <a:t>相同</a:t>
            </a:r>
            <a:r>
              <a:rPr lang="en-US" sz="2200" dirty="0"/>
              <a:t>)?</a:t>
            </a:r>
          </a:p>
          <a:p>
            <a:r>
              <a:rPr lang="zh-CN" altLang="en-US" sz="2200" b="1" dirty="0"/>
              <a:t>解</a:t>
            </a:r>
            <a:r>
              <a:rPr lang="en-US" sz="2200" b="1" dirty="0"/>
              <a:t>: 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dirty="0"/>
              <a:t> = {(</a:t>
            </a:r>
            <a:r>
              <a:rPr lang="en-US" sz="2200" dirty="0">
                <a:ea typeface="Cambria Math" panose="02040503050406030204" pitchFamily="18" charset="0"/>
              </a:rPr>
              <a:t>2,1</a:t>
            </a:r>
            <a:r>
              <a:rPr lang="en-US" sz="2200" dirty="0"/>
              <a:t>), (</a:t>
            </a:r>
            <a:r>
              <a:rPr lang="en-US" sz="2200" dirty="0">
                <a:ea typeface="Cambria Math" panose="02040503050406030204" pitchFamily="18" charset="0"/>
              </a:rPr>
              <a:t>3,1</a:t>
            </a:r>
            <a:r>
              <a:rPr lang="en-US" sz="2200" dirty="0"/>
              <a:t>),(</a:t>
            </a:r>
            <a:r>
              <a:rPr lang="en-US" sz="2200" dirty="0">
                <a:ea typeface="Cambria Math" panose="02040503050406030204" pitchFamily="18" charset="0"/>
              </a:rPr>
              <a:t>3,2</a:t>
            </a:r>
            <a:r>
              <a:rPr lang="en-US" sz="2200" dirty="0"/>
              <a:t>)}, </a:t>
            </a:r>
            <a:r>
              <a:rPr lang="zh-CN" altLang="en-US" sz="2200" dirty="0"/>
              <a:t>矩阵如下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/>
              <p:cNvSpPr txBox="1"/>
              <p:nvPr/>
            </p:nvSpPr>
            <p:spPr>
              <a:xfrm>
                <a:off x="3508650" y="3657600"/>
                <a:ext cx="2126700" cy="21267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650" y="3657600"/>
                <a:ext cx="2126700" cy="2126700"/>
              </a:xfrm>
              <a:prstGeom prst="rect">
                <a:avLst/>
              </a:prstGeom>
              <a:blipFill rotWithShape="1">
                <a:blip r:embed="rId2"/>
                <a:stretch>
                  <a:fillRect l="-13" r="1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使用矩阵表示关系的例子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b="1" dirty="0"/>
              <a:t>例</a:t>
            </a:r>
            <a:r>
              <a:rPr lang="en-US" sz="2200" dirty="0"/>
              <a:t>: </a:t>
            </a:r>
            <a:r>
              <a:rPr lang="zh-CN" altLang="en-US" sz="2200" dirty="0"/>
              <a:t>令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dirty="0"/>
              <a:t> = {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>
                <a:ea typeface="Cambria Math" panose="02040503050406030204" pitchFamily="18" charset="0"/>
              </a:rPr>
              <a:t>,</a:t>
            </a:r>
            <a:r>
              <a:rPr lang="en-US" sz="2200" i="1" dirty="0">
                <a:ea typeface="Cambria Math" panose="02040503050406030204" pitchFamily="18" charset="0"/>
              </a:rPr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>
                <a:ea typeface="Cambria Math" panose="02040503050406030204" pitchFamily="18" charset="0"/>
              </a:rPr>
              <a:t>, </a:t>
            </a:r>
            <a:r>
              <a:rPr lang="en-US" sz="2200" i="1" dirty="0">
                <a:ea typeface="Cambria Math" panose="02040503050406030204" pitchFamily="18" charset="0"/>
              </a:rPr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3</a:t>
            </a:r>
            <a:r>
              <a:rPr lang="en-US" sz="2200" dirty="0"/>
              <a:t>} and </a:t>
            </a:r>
            <a:r>
              <a:rPr lang="en-US" sz="2200" i="1" dirty="0"/>
              <a:t>B</a:t>
            </a:r>
            <a:r>
              <a:rPr lang="en-US" sz="2200" dirty="0"/>
              <a:t> = {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>
                <a:ea typeface="Cambria Math" panose="02040503050406030204" pitchFamily="18" charset="0"/>
              </a:rPr>
              <a:t>,</a:t>
            </a:r>
            <a:r>
              <a:rPr lang="en-US" sz="2200" i="1" dirty="0">
                <a:ea typeface="Cambria Math" panose="02040503050406030204" pitchFamily="18" charset="0"/>
              </a:rPr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>
                <a:ea typeface="Cambria Math" panose="02040503050406030204" pitchFamily="18" charset="0"/>
              </a:rPr>
              <a:t>, </a:t>
            </a:r>
            <a:r>
              <a:rPr lang="en-US" sz="2200" i="1" dirty="0">
                <a:ea typeface="Cambria Math" panose="02040503050406030204" pitchFamily="18" charset="0"/>
              </a:rPr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3</a:t>
            </a:r>
            <a:r>
              <a:rPr lang="en-US" sz="2200" dirty="0">
                <a:ea typeface="Cambria Math" panose="02040503050406030204" pitchFamily="18" charset="0"/>
              </a:rPr>
              <a:t>,</a:t>
            </a:r>
            <a:r>
              <a:rPr lang="en-US" sz="2200" i="1" dirty="0">
                <a:ea typeface="Cambria Math" panose="02040503050406030204" pitchFamily="18" charset="0"/>
              </a:rPr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4</a:t>
            </a:r>
            <a:r>
              <a:rPr lang="en-US" sz="2200" dirty="0">
                <a:ea typeface="Cambria Math" panose="02040503050406030204" pitchFamily="18" charset="0"/>
              </a:rPr>
              <a:t>, </a:t>
            </a:r>
            <a:r>
              <a:rPr lang="en-US" sz="2200" i="1" dirty="0">
                <a:ea typeface="Cambria Math" panose="02040503050406030204" pitchFamily="18" charset="0"/>
              </a:rPr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5</a:t>
            </a:r>
            <a:r>
              <a:rPr lang="en-US" sz="2200" dirty="0"/>
              <a:t>}. </a:t>
            </a:r>
            <a:r>
              <a:rPr lang="zh-CN" altLang="en-US" sz="2200" dirty="0"/>
              <a:t>在下面的矩阵中，表现了</a:t>
            </a:r>
            <a:r>
              <a:rPr lang="en-US" altLang="zh-CN" sz="2200" dirty="0"/>
              <a:t>R</a:t>
            </a:r>
            <a:r>
              <a:rPr lang="zh-CN" altLang="en-US" sz="2200" dirty="0"/>
              <a:t>中的哪些有序对？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/>
              <p:cNvSpPr txBox="1"/>
              <p:nvPr/>
            </p:nvSpPr>
            <p:spPr>
              <a:xfrm>
                <a:off x="2603700" y="2521500"/>
                <a:ext cx="3936600" cy="21267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00" y="2521500"/>
                <a:ext cx="3936600" cy="2126700"/>
              </a:xfrm>
              <a:prstGeom prst="rect">
                <a:avLst/>
              </a:prstGeom>
              <a:blipFill rotWithShape="1">
                <a:blip r:embed="rId2"/>
                <a:stretch>
                  <a:fillRect l="-5" t="-26" r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>
            <a:spLocks noGrp="1"/>
          </p:cNvSpPr>
          <p:nvPr>
            <p:ph idx="4294967295"/>
          </p:nvPr>
        </p:nvSpPr>
        <p:spPr>
          <a:xfrm>
            <a:off x="533400" y="3935446"/>
            <a:ext cx="8256270" cy="5359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200" b="1" dirty="0"/>
              <a:t>     解</a:t>
            </a:r>
            <a:r>
              <a:rPr lang="en-US" sz="2200" b="1" dirty="0"/>
              <a:t>: </a:t>
            </a:r>
            <a:r>
              <a:rPr lang="zh-CN" altLang="en-US" sz="2200" dirty="0"/>
              <a:t>由于</a:t>
            </a:r>
            <a:r>
              <a:rPr lang="en-US" altLang="zh-CN" sz="2200" dirty="0"/>
              <a:t>R</a:t>
            </a:r>
            <a:r>
              <a:rPr lang="zh-CN" altLang="en-US" sz="2200" dirty="0"/>
              <a:t>是由有序对</a:t>
            </a:r>
            <a:r>
              <a:rPr lang="en-US" sz="2200" dirty="0"/>
              <a:t> (</a:t>
            </a:r>
            <a:r>
              <a:rPr lang="en-US" sz="2200" i="1" dirty="0" err="1"/>
              <a:t>a</a:t>
            </a:r>
            <a:r>
              <a:rPr lang="en-US" sz="2200" i="1" baseline="-25000" dirty="0" err="1"/>
              <a:t>i</a:t>
            </a:r>
            <a:r>
              <a:rPr lang="en-US" sz="2200" dirty="0" err="1"/>
              <a:t>,</a:t>
            </a:r>
            <a:r>
              <a:rPr lang="en-US" sz="2200" i="1" dirty="0" err="1"/>
              <a:t>b</a:t>
            </a:r>
            <a:r>
              <a:rPr lang="en-US" sz="2200" i="1" baseline="-25000" dirty="0" err="1"/>
              <a:t>j</a:t>
            </a:r>
            <a:r>
              <a:rPr lang="en-US" sz="2200" dirty="0"/>
              <a:t>) </a:t>
            </a:r>
            <a:r>
              <a:rPr lang="zh-CN" altLang="en-US" sz="2200" dirty="0"/>
              <a:t>，</a:t>
            </a:r>
            <a:r>
              <a:rPr lang="en-US" sz="2200" i="1" dirty="0" err="1"/>
              <a:t>m</a:t>
            </a:r>
            <a:r>
              <a:rPr lang="en-US" sz="2200" i="1" baseline="-25000" dirty="0" err="1"/>
              <a:t>ij</a:t>
            </a:r>
            <a:r>
              <a:rPr lang="en-US" sz="2200" dirty="0"/>
              <a:t> = </a:t>
            </a:r>
            <a:r>
              <a:rPr lang="en-US" sz="2200" dirty="0">
                <a:ea typeface="Cambria Math" panose="02040503050406030204" pitchFamily="18" charset="0"/>
              </a:rPr>
              <a:t>1 </a:t>
            </a:r>
            <a:r>
              <a:rPr lang="zh-CN" altLang="en-US" sz="2200" dirty="0">
                <a:ea typeface="宋体" panose="02010600030101010101" pitchFamily="2" charset="-122"/>
              </a:rPr>
              <a:t>组成的</a:t>
            </a:r>
            <a:r>
              <a:rPr lang="en-US" sz="2200" dirty="0"/>
              <a:t>, </a:t>
            </a:r>
            <a:r>
              <a:rPr lang="zh-CN" altLang="en-US" sz="2200" dirty="0"/>
              <a:t>可得</a:t>
            </a:r>
            <a:r>
              <a:rPr lang="en-US" sz="22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/>
              <p:cNvSpPr txBox="1"/>
              <p:nvPr/>
            </p:nvSpPr>
            <p:spPr>
              <a:xfrm>
                <a:off x="650928" y="4622708"/>
                <a:ext cx="8241552" cy="61459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8" y="4622708"/>
                <a:ext cx="8241552" cy="614592"/>
              </a:xfrm>
              <a:prstGeom prst="rect">
                <a:avLst/>
              </a:prstGeom>
              <a:blipFill rotWithShape="1">
                <a:blip r:embed="rId3"/>
                <a:stretch>
                  <a:fillRect l="-1" t="-88" r="7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集合上的关系矩阵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zh-CN" altLang="en-US" dirty="0"/>
              <a:t>是自反关系，</a:t>
            </a:r>
            <a:endParaRPr lang="en-US" altLang="zh-CN" dirty="0"/>
          </a:p>
          <a:p>
            <a:r>
              <a:rPr lang="en-US" i="1" dirty="0"/>
              <a:t>M</a:t>
            </a:r>
            <a:r>
              <a:rPr lang="en-US" i="1" baseline="-25000" dirty="0"/>
              <a:t>R</a:t>
            </a:r>
            <a:r>
              <a:rPr lang="en-US" dirty="0"/>
              <a:t> </a:t>
            </a:r>
            <a:r>
              <a:rPr lang="zh-CN" altLang="en-US" dirty="0"/>
              <a:t>主对角线上的所有元素都等于</a:t>
            </a:r>
            <a:r>
              <a:rPr lang="en-US" dirty="0"/>
              <a:t> </a:t>
            </a:r>
            <a:r>
              <a:rPr lang="en-US" dirty="0">
                <a:ea typeface="Cambria Math" panose="02040503050406030204" pitchFamily="18" charset="0"/>
              </a:rPr>
              <a:t>1</a:t>
            </a:r>
            <a:r>
              <a:rPr lang="en-US" dirty="0"/>
              <a:t>.</a:t>
            </a:r>
          </a:p>
        </p:txBody>
      </p:sp>
      <p:pic>
        <p:nvPicPr>
          <p:cNvPr id="9" name="Picture 3" descr="Zero-One matrix for a reflexive relation. Off diagonal elements can be 0 or 1.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840" y="1220499"/>
            <a:ext cx="1828800" cy="1855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57200" y="3276600"/>
            <a:ext cx="8534400" cy="16002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如果</a:t>
            </a:r>
            <a:r>
              <a:rPr lang="en-US" sz="2400" i="1" dirty="0"/>
              <a:t>R</a:t>
            </a:r>
            <a:r>
              <a:rPr lang="zh-CN" altLang="en-US" sz="2400" dirty="0"/>
              <a:t>是对称关系</a:t>
            </a:r>
            <a:r>
              <a:rPr lang="en-US" sz="2400" dirty="0"/>
              <a:t> , </a:t>
            </a:r>
            <a:r>
              <a:rPr lang="zh-CN" altLang="en-US" sz="2400" dirty="0"/>
              <a:t>当且仅当</a:t>
            </a:r>
            <a:r>
              <a:rPr lang="en-US" sz="2400" dirty="0"/>
              <a:t> </a:t>
            </a:r>
            <a:r>
              <a:rPr lang="en-US" sz="2400" i="1" dirty="0" err="1"/>
              <a:t>m</a:t>
            </a:r>
            <a:r>
              <a:rPr lang="en-US" sz="2400" i="1" baseline="-25000" dirty="0" err="1"/>
              <a:t>ij</a:t>
            </a:r>
            <a:r>
              <a:rPr lang="en-US" sz="2400" dirty="0"/>
              <a:t> = </a:t>
            </a:r>
            <a:r>
              <a:rPr lang="en-US" sz="2400" dirty="0">
                <a:ea typeface="Cambria Math" panose="02040503050406030204" pitchFamily="18" charset="0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时，</a:t>
            </a:r>
            <a:r>
              <a:rPr lang="en-US" sz="2400" i="1" dirty="0" err="1"/>
              <a:t>m</a:t>
            </a:r>
            <a:r>
              <a:rPr lang="en-US" sz="2400" i="1" baseline="-25000" dirty="0" err="1"/>
              <a:t>ji</a:t>
            </a:r>
            <a:r>
              <a:rPr lang="en-US" sz="2400" dirty="0"/>
              <a:t> = </a:t>
            </a:r>
            <a:r>
              <a:rPr lang="en-US" sz="2400" dirty="0">
                <a:ea typeface="Cambria Math" panose="02040503050406030204" pitchFamily="18" charset="0"/>
              </a:rPr>
              <a:t>1 </a:t>
            </a:r>
            <a:r>
              <a:rPr lang="zh-CN" altLang="en-US" sz="2400" dirty="0">
                <a:ea typeface="宋体" panose="02010600030101010101" pitchFamily="2" charset="-122"/>
              </a:rPr>
              <a:t>才会成立</a:t>
            </a:r>
            <a:r>
              <a:rPr lang="en-US" sz="2400" dirty="0"/>
              <a:t>. </a:t>
            </a:r>
          </a:p>
          <a:p>
            <a:r>
              <a:rPr lang="zh-CN" altLang="en-US" sz="2400" dirty="0"/>
              <a:t>如果</a:t>
            </a:r>
            <a:r>
              <a:rPr lang="en-US" sz="2400" i="1" dirty="0"/>
              <a:t>R</a:t>
            </a:r>
            <a:r>
              <a:rPr lang="en-US" sz="2400" dirty="0"/>
              <a:t> </a:t>
            </a:r>
            <a:r>
              <a:rPr lang="zh-CN" altLang="en-US" sz="2400" dirty="0"/>
              <a:t>是反对称关系</a:t>
            </a:r>
            <a:r>
              <a:rPr lang="en-US" sz="2400" dirty="0"/>
              <a:t>, </a:t>
            </a:r>
            <a:r>
              <a:rPr lang="zh-CN" altLang="en-US" sz="2400" dirty="0"/>
              <a:t>当且仅当</a:t>
            </a:r>
            <a:r>
              <a:rPr lang="en-US" sz="2400" dirty="0"/>
              <a:t> </a:t>
            </a:r>
            <a:r>
              <a:rPr lang="en-US" sz="2400" i="1" dirty="0" err="1"/>
              <a:t>m</a:t>
            </a:r>
            <a:r>
              <a:rPr lang="en-US" sz="2400" i="1" baseline="-25000" dirty="0" err="1"/>
              <a:t>ij</a:t>
            </a:r>
            <a:r>
              <a:rPr lang="en-US" sz="2400" dirty="0"/>
              <a:t> = </a:t>
            </a:r>
            <a:r>
              <a:rPr lang="en-US" sz="2400" dirty="0">
                <a:ea typeface="Cambria Math" panose="02040503050406030204" pitchFamily="18" charset="0"/>
              </a:rPr>
              <a:t>0  </a:t>
            </a:r>
            <a:r>
              <a:rPr lang="zh-CN" altLang="en-US" sz="2400" dirty="0">
                <a:ea typeface="宋体" panose="02010600030101010101" pitchFamily="2" charset="-122"/>
              </a:rPr>
              <a:t>或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i="1" dirty="0" err="1"/>
              <a:t>m</a:t>
            </a:r>
            <a:r>
              <a:rPr lang="en-US" sz="2400" i="1" baseline="-25000" dirty="0" err="1"/>
              <a:t>ji</a:t>
            </a:r>
            <a:r>
              <a:rPr lang="en-US" sz="2400" dirty="0"/>
              <a:t> = </a:t>
            </a:r>
            <a:r>
              <a:rPr lang="en-US" sz="2400" dirty="0">
                <a:ea typeface="Cambria Math" panose="02040503050406030204" pitchFamily="18" charset="0"/>
              </a:rPr>
              <a:t>0 </a:t>
            </a:r>
            <a:r>
              <a:rPr lang="zh-CN" altLang="en-US" sz="2400" dirty="0">
                <a:ea typeface="宋体" panose="02010600030101010101" pitchFamily="2" charset="-122"/>
              </a:rPr>
              <a:t>时，才会</a:t>
            </a:r>
            <a:r>
              <a:rPr lang="en-US" sz="2400" i="1" dirty="0" err="1">
                <a:ea typeface="Cambria Math" panose="02040503050406030204" pitchFamily="18" charset="0"/>
              </a:rPr>
              <a:t>i</a:t>
            </a:r>
            <a:r>
              <a:rPr lang="en-US" sz="2400" dirty="0">
                <a:ea typeface="Cambria Math" panose="02040503050406030204"/>
              </a:rPr>
              <a:t>≠</a:t>
            </a:r>
            <a:r>
              <a:rPr lang="en-US" sz="2400" i="1" dirty="0">
                <a:ea typeface="Cambria Math" panose="02040503050406030204" pitchFamily="18" charset="0"/>
              </a:rPr>
              <a:t> j</a:t>
            </a:r>
            <a:r>
              <a:rPr lang="en-US" sz="2400" dirty="0"/>
              <a:t>.</a:t>
            </a:r>
          </a:p>
        </p:txBody>
      </p:sp>
      <p:pic>
        <p:nvPicPr>
          <p:cNvPr id="10" name="Picture 5" descr="Zero-One matrices for Symmetric, A, and antisymmetric, B, relations.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4343400"/>
            <a:ext cx="4160686" cy="20931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人工智能需要哪些数学？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dirty="0"/>
              <a:t>线性代数，概率与统计，运筹学</a:t>
            </a:r>
            <a:endParaRPr lang="en-US" altLang="zh-CN" dirty="0"/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本课程：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内容覆盖：代数，优化，概率，算法，应用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随时反馈</a:t>
            </a:r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AFAF9-F751-4158-97C9-0568348D1800}" type="slidenum">
              <a:rPr lang="zh-CN" altLang="en-US"/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集合上的关系矩阵</a:t>
            </a:r>
            <a:r>
              <a:rPr lang="zh-CN" altLang="en-US" dirty="0">
                <a:sym typeface="+mn-ea"/>
              </a:rPr>
              <a:t>例子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 b="1" dirty="0"/>
              <a:t>例</a:t>
            </a:r>
            <a:r>
              <a:rPr lang="en-US" altLang="zh-CN" sz="2200" b="1" dirty="0"/>
              <a:t> </a:t>
            </a:r>
            <a:r>
              <a:rPr lang="en-US" sz="2200" dirty="0"/>
              <a:t>: </a:t>
            </a:r>
            <a:r>
              <a:rPr lang="en-US" sz="2200" dirty="0" err="1"/>
              <a:t>假设一个集合上的关系R是由</a:t>
            </a:r>
            <a:r>
              <a:rPr lang="zh-CN" altLang="en-US" sz="2200" dirty="0"/>
              <a:t>矩阵</a:t>
            </a:r>
            <a:r>
              <a:rPr lang="en-US" sz="2200" dirty="0" err="1"/>
              <a:t>表示的</a:t>
            </a:r>
            <a:endParaRPr lang="en-US" sz="2200" dirty="0"/>
          </a:p>
          <a:p>
            <a:r>
              <a:rPr lang="zh-CN" altLang="en-US" sz="2200" dirty="0"/>
              <a:t>这个</a:t>
            </a:r>
            <a:r>
              <a:rPr lang="en-US" altLang="zh-CN" sz="2200" dirty="0"/>
              <a:t>R</a:t>
            </a:r>
            <a:r>
              <a:rPr lang="zh-CN" altLang="en-US" sz="2200" dirty="0"/>
              <a:t>矩阵是否具有自反、对称、反对称性质</a:t>
            </a:r>
            <a:r>
              <a:rPr lang="zh-CN" altLang="en-US" sz="2200" dirty="0">
                <a:solidFill>
                  <a:srgbClr val="FF0000"/>
                </a:solidFill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/>
              <p:cNvSpPr txBox="1"/>
              <p:nvPr/>
            </p:nvSpPr>
            <p:spPr>
              <a:xfrm>
                <a:off x="2362200" y="2514600"/>
                <a:ext cx="3188970" cy="14274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514600"/>
                <a:ext cx="3188970" cy="14274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>
            <a:spLocks noGrp="1"/>
          </p:cNvSpPr>
          <p:nvPr>
            <p:ph idx="4294967295"/>
          </p:nvPr>
        </p:nvSpPr>
        <p:spPr>
          <a:xfrm>
            <a:off x="838200" y="3905209"/>
            <a:ext cx="8229600" cy="24688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200" b="1" dirty="0"/>
              <a:t>解</a:t>
            </a:r>
            <a:r>
              <a:rPr lang="en-US" sz="2200" dirty="0"/>
              <a:t>: </a:t>
            </a:r>
            <a:r>
              <a:rPr lang="zh-CN" altLang="en-US" sz="2200" dirty="0"/>
              <a:t>由于对角线上的元素均为</a:t>
            </a:r>
            <a:r>
              <a:rPr lang="en-US" sz="2200" dirty="0">
                <a:ea typeface="Cambria Math" panose="02040503050406030204" pitchFamily="18" charset="0"/>
              </a:rPr>
              <a:t> 1</a:t>
            </a:r>
            <a:r>
              <a:rPr lang="en-US" sz="2200" dirty="0"/>
              <a:t>, </a:t>
            </a:r>
            <a:r>
              <a:rPr lang="en-US" sz="2200" i="1" dirty="0"/>
              <a:t>R</a:t>
            </a:r>
            <a:r>
              <a:rPr lang="en-US" sz="2200" dirty="0"/>
              <a:t> </a:t>
            </a:r>
            <a:r>
              <a:rPr lang="zh-CN" altLang="en-US" sz="2200" dirty="0"/>
              <a:t>具有自反性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r>
              <a:rPr lang="zh-CN" altLang="en-US" sz="2200" dirty="0"/>
              <a:t>由于</a:t>
            </a:r>
            <a:r>
              <a:rPr lang="en-US" sz="2200" dirty="0"/>
              <a:t> </a:t>
            </a:r>
            <a:r>
              <a:rPr lang="en-US" sz="2200" i="1" dirty="0"/>
              <a:t>M</a:t>
            </a:r>
            <a:r>
              <a:rPr lang="en-US" sz="2200" i="1" baseline="-25000" dirty="0"/>
              <a:t>R</a:t>
            </a:r>
            <a:r>
              <a:rPr lang="en-US" sz="2200" dirty="0"/>
              <a:t> </a:t>
            </a:r>
            <a:r>
              <a:rPr lang="zh-CN" altLang="en-US" sz="2200" dirty="0"/>
              <a:t>是对称的</a:t>
            </a:r>
            <a:r>
              <a:rPr lang="en-US" sz="2200" dirty="0"/>
              <a:t>, </a:t>
            </a:r>
            <a:r>
              <a:rPr lang="zh-CN" altLang="en-US" sz="2200" dirty="0"/>
              <a:t>则</a:t>
            </a:r>
            <a:r>
              <a:rPr lang="en-US" sz="2200" i="1" dirty="0"/>
              <a:t>R</a:t>
            </a:r>
            <a:r>
              <a:rPr lang="en-US" sz="2200" dirty="0"/>
              <a:t> </a:t>
            </a:r>
            <a:r>
              <a:rPr lang="zh-CN" altLang="en-US" sz="2200" dirty="0"/>
              <a:t>具有对称性。</a:t>
            </a:r>
          </a:p>
          <a:p>
            <a:pPr marL="0" indent="0">
              <a:buNone/>
            </a:pPr>
            <a:r>
              <a:rPr lang="en-US" sz="2200" dirty="0"/>
              <a:t>R</a:t>
            </a:r>
            <a:r>
              <a:rPr lang="zh-CN" altLang="en-US" sz="2200" dirty="0"/>
              <a:t>不具有反对称性，因为</a:t>
            </a:r>
            <a:r>
              <a:rPr lang="en-US" sz="2200" dirty="0"/>
              <a:t> </a:t>
            </a:r>
            <a:r>
              <a:rPr lang="en-US" sz="2200" i="1" dirty="0"/>
              <a:t>m</a:t>
            </a:r>
            <a:r>
              <a:rPr lang="en-US" sz="2200" baseline="-25000" dirty="0"/>
              <a:t>1,2</a:t>
            </a:r>
            <a:r>
              <a:rPr lang="en-US" sz="2200" dirty="0"/>
              <a:t> </a:t>
            </a:r>
            <a:r>
              <a:rPr lang="zh-CN" altLang="en-US" sz="2200" dirty="0"/>
              <a:t>和</a:t>
            </a:r>
            <a:r>
              <a:rPr lang="en-US" sz="2200" dirty="0"/>
              <a:t> </a:t>
            </a:r>
            <a:r>
              <a:rPr lang="en-US" sz="2200" i="1" dirty="0"/>
              <a:t>m</a:t>
            </a:r>
            <a:r>
              <a:rPr lang="en-US" sz="2200" baseline="-25000" dirty="0">
                <a:ea typeface="Cambria Math" panose="02040503050406030204" pitchFamily="18" charset="0"/>
              </a:rPr>
              <a:t>2,1</a:t>
            </a:r>
            <a:r>
              <a:rPr lang="en-US" sz="2200" dirty="0"/>
              <a:t> </a:t>
            </a:r>
            <a:r>
              <a:rPr lang="zh-CN" altLang="en-US" sz="2200" dirty="0"/>
              <a:t>为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用图表示关系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101"/>
            <a:ext cx="8435280" cy="4713387"/>
          </a:xfrm>
        </p:spPr>
        <p:txBody>
          <a:bodyPr>
            <a:normAutofit/>
          </a:bodyPr>
          <a:lstStyle/>
          <a:p>
            <a:r>
              <a:rPr lang="en-US" sz="2200" b="1" dirty="0"/>
              <a:t> </a:t>
            </a:r>
            <a:r>
              <a:rPr lang="zh-CN" altLang="en-US" sz="2200" b="1" dirty="0">
                <a:solidFill>
                  <a:srgbClr val="FF0000"/>
                </a:solidFill>
              </a:rPr>
              <a:t>定义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en-US" sz="2200" dirty="0"/>
              <a:t> </a:t>
            </a:r>
            <a:r>
              <a:rPr lang="en-US" sz="2200" dirty="0" err="1"/>
              <a:t>一个有向</a:t>
            </a:r>
            <a:r>
              <a:rPr lang="zh-CN" altLang="en-US" sz="2200" dirty="0"/>
              <a:t>图</a:t>
            </a:r>
            <a:r>
              <a:rPr lang="en-US" sz="2200" dirty="0"/>
              <a:t>，</a:t>
            </a:r>
            <a:r>
              <a:rPr lang="en-US" sz="2200" dirty="0" err="1"/>
              <a:t>或称数字</a:t>
            </a:r>
            <a:r>
              <a:rPr lang="zh-CN" altLang="en-US" sz="2200" dirty="0"/>
              <a:t>图</a:t>
            </a:r>
            <a:r>
              <a:rPr lang="en-US" sz="2200" dirty="0"/>
              <a:t>，</a:t>
            </a:r>
            <a:r>
              <a:rPr lang="en-US" sz="2200" dirty="0" err="1"/>
              <a:t>由一</a:t>
            </a:r>
            <a:r>
              <a:rPr lang="zh-CN" altLang="en-US" sz="2200" dirty="0"/>
              <a:t>组顶点</a:t>
            </a:r>
            <a:r>
              <a:rPr lang="en-US" sz="2200" dirty="0"/>
              <a:t>（或</a:t>
            </a:r>
            <a:r>
              <a:rPr lang="zh-CN" altLang="en-US" sz="2200" dirty="0"/>
              <a:t>节</a:t>
            </a:r>
            <a:r>
              <a:rPr lang="en-US" sz="2200" dirty="0" err="1"/>
              <a:t>点）V和一</a:t>
            </a:r>
            <a:r>
              <a:rPr lang="zh-CN" altLang="en-US" sz="2200" dirty="0"/>
              <a:t>组</a:t>
            </a:r>
            <a:r>
              <a:rPr lang="en-US" sz="2200" dirty="0" err="1"/>
              <a:t>V的元素的有序</a:t>
            </a:r>
            <a:r>
              <a:rPr lang="zh-CN" altLang="en-US" sz="2200" dirty="0"/>
              <a:t>对</a:t>
            </a:r>
            <a:r>
              <a:rPr lang="en-US" sz="2200" dirty="0" err="1"/>
              <a:t>E（称</a:t>
            </a:r>
            <a:r>
              <a:rPr lang="zh-CN" altLang="en-US" sz="2200" dirty="0"/>
              <a:t>为边</a:t>
            </a:r>
            <a:r>
              <a:rPr lang="en-US" sz="2200" dirty="0" err="1"/>
              <a:t>或弧</a:t>
            </a:r>
            <a:r>
              <a:rPr lang="en-US" sz="2200" dirty="0"/>
              <a:t>）</a:t>
            </a:r>
            <a:r>
              <a:rPr lang="zh-CN" altLang="en-US" sz="2200" dirty="0"/>
              <a:t>组</a:t>
            </a:r>
            <a:r>
              <a:rPr lang="en-US" sz="2200" dirty="0"/>
              <a:t>成。</a:t>
            </a:r>
            <a:r>
              <a:rPr lang="zh-CN" altLang="en-US" sz="2200" dirty="0"/>
              <a:t>顶点</a:t>
            </a:r>
            <a:r>
              <a:rPr lang="en-US" sz="2200" dirty="0" err="1"/>
              <a:t>a被称</a:t>
            </a:r>
            <a:r>
              <a:rPr lang="zh-CN" altLang="en-US" sz="2200" dirty="0"/>
              <a:t>边</a:t>
            </a:r>
            <a:r>
              <a:rPr lang="en-US" sz="2200" dirty="0"/>
              <a:t>（</a:t>
            </a:r>
            <a:r>
              <a:rPr lang="en-US" sz="2200" dirty="0" err="1"/>
              <a:t>a,b）的初始</a:t>
            </a:r>
            <a:r>
              <a:rPr lang="zh-CN" altLang="en-US" sz="2200" dirty="0"/>
              <a:t>顶</a:t>
            </a:r>
            <a:r>
              <a:rPr lang="en-US" sz="2200" dirty="0"/>
              <a:t>点，</a:t>
            </a:r>
            <a:r>
              <a:rPr lang="zh-CN" altLang="en-US" sz="2200" dirty="0"/>
              <a:t>顶</a:t>
            </a:r>
            <a:r>
              <a:rPr lang="en-US" sz="2200" dirty="0" err="1"/>
              <a:t>点b被称</a:t>
            </a:r>
            <a:r>
              <a:rPr lang="zh-CN" altLang="en-US" sz="2200" dirty="0"/>
              <a:t>为该边</a:t>
            </a:r>
            <a:r>
              <a:rPr lang="en-US" sz="2200" dirty="0"/>
              <a:t>的</a:t>
            </a:r>
            <a:r>
              <a:rPr lang="zh-CN" altLang="en-US" sz="2200" dirty="0"/>
              <a:t>终端顶点</a:t>
            </a:r>
            <a:r>
              <a:rPr lang="en-US" sz="2200" dirty="0"/>
              <a:t>。</a:t>
            </a:r>
            <a:r>
              <a:rPr lang="en-US" sz="2200" dirty="0" err="1"/>
              <a:t>一个</a:t>
            </a:r>
            <a:r>
              <a:rPr lang="en-US" sz="2200" dirty="0"/>
              <a:t>(</a:t>
            </a:r>
            <a:r>
              <a:rPr lang="en-US" sz="2200" dirty="0" err="1"/>
              <a:t>a,a</a:t>
            </a:r>
            <a:r>
              <a:rPr lang="en-US" sz="2200" dirty="0"/>
              <a:t>)的</a:t>
            </a:r>
            <a:r>
              <a:rPr lang="zh-CN" altLang="en-US" sz="2200" dirty="0"/>
              <a:t>边成为自环。</a:t>
            </a:r>
            <a:endParaRPr lang="en-US" sz="2200" b="1" dirty="0"/>
          </a:p>
          <a:p>
            <a:r>
              <a:rPr lang="zh-CN" altLang="en-US" sz="2200" b="1" dirty="0"/>
              <a:t>例</a:t>
            </a:r>
            <a:r>
              <a:rPr lang="en-US" sz="2200" dirty="0"/>
              <a:t>: </a:t>
            </a:r>
            <a:r>
              <a:rPr lang="zh-CN" altLang="en-US" sz="2200" dirty="0"/>
              <a:t>绘制</a:t>
            </a:r>
            <a:r>
              <a:rPr lang="en-US" sz="2200" dirty="0"/>
              <a:t>有</a:t>
            </a:r>
            <a:r>
              <a:rPr lang="zh-CN" altLang="en-US" sz="2200" dirty="0"/>
              <a:t>顶</a:t>
            </a:r>
            <a:r>
              <a:rPr lang="en-US" sz="2200" dirty="0" err="1"/>
              <a:t>点a、b、c、d和</a:t>
            </a:r>
            <a:r>
              <a:rPr lang="zh-CN" altLang="en-US" sz="2200" dirty="0"/>
              <a:t>边</a:t>
            </a:r>
            <a:r>
              <a:rPr lang="en-US" sz="2200" dirty="0" err="1"/>
              <a:t>的有向</a:t>
            </a:r>
            <a:r>
              <a:rPr lang="zh-CN" altLang="en-US" sz="2200" dirty="0"/>
              <a:t>图</a:t>
            </a:r>
            <a:r>
              <a:rPr lang="en-US" sz="2200" dirty="0"/>
              <a:t> (</a:t>
            </a:r>
            <a:r>
              <a:rPr lang="en-US" sz="2200" i="1" dirty="0"/>
              <a:t>a</a:t>
            </a:r>
            <a:r>
              <a:rPr lang="en-US" sz="2200" dirty="0"/>
              <a:t>, </a:t>
            </a:r>
            <a:r>
              <a:rPr lang="en-US" sz="2200" i="1" dirty="0"/>
              <a:t>b</a:t>
            </a:r>
            <a:r>
              <a:rPr lang="en-US" sz="2200" dirty="0"/>
              <a:t>), (</a:t>
            </a:r>
            <a:r>
              <a:rPr lang="en-US" sz="2200" i="1" dirty="0"/>
              <a:t>a</a:t>
            </a:r>
            <a:r>
              <a:rPr lang="en-US" sz="2200" dirty="0"/>
              <a:t>, </a:t>
            </a:r>
            <a:r>
              <a:rPr lang="en-US" sz="2200" i="1" dirty="0"/>
              <a:t>d</a:t>
            </a:r>
            <a:r>
              <a:rPr lang="en-US" sz="2200" dirty="0"/>
              <a:t>), (</a:t>
            </a:r>
            <a:r>
              <a:rPr lang="en-US" sz="2200" i="1" dirty="0"/>
              <a:t>b</a:t>
            </a:r>
            <a:r>
              <a:rPr lang="en-US" sz="2200" dirty="0"/>
              <a:t>, </a:t>
            </a:r>
            <a:r>
              <a:rPr lang="en-US" sz="2200" i="1" dirty="0"/>
              <a:t>b</a:t>
            </a:r>
            <a:r>
              <a:rPr lang="en-US" sz="2200" dirty="0"/>
              <a:t>), (</a:t>
            </a:r>
            <a:r>
              <a:rPr lang="en-US" sz="2200" i="1" dirty="0"/>
              <a:t>b</a:t>
            </a:r>
            <a:r>
              <a:rPr lang="en-US" sz="2200" dirty="0"/>
              <a:t>, </a:t>
            </a:r>
            <a:r>
              <a:rPr lang="en-US" sz="2200" i="1" dirty="0"/>
              <a:t>d</a:t>
            </a:r>
            <a:r>
              <a:rPr lang="en-US" sz="2200" dirty="0"/>
              <a:t>), (</a:t>
            </a:r>
            <a:r>
              <a:rPr lang="en-US" sz="2200" i="1" dirty="0"/>
              <a:t>c</a:t>
            </a:r>
            <a:r>
              <a:rPr lang="en-US" sz="2200" dirty="0"/>
              <a:t>, a), (</a:t>
            </a:r>
            <a:r>
              <a:rPr lang="en-US" sz="2200" i="1" dirty="0"/>
              <a:t>c,</a:t>
            </a:r>
            <a:r>
              <a:rPr lang="en-US" sz="2200" dirty="0"/>
              <a:t> </a:t>
            </a:r>
            <a:r>
              <a:rPr lang="en-US" sz="2200" i="1" dirty="0"/>
              <a:t>b</a:t>
            </a:r>
            <a:r>
              <a:rPr lang="en-US" sz="2200" dirty="0"/>
              <a:t>), (</a:t>
            </a:r>
            <a:r>
              <a:rPr lang="en-US" sz="2200" i="1" dirty="0"/>
              <a:t>d</a:t>
            </a:r>
            <a:r>
              <a:rPr lang="en-US" sz="2200" dirty="0"/>
              <a:t>, </a:t>
            </a:r>
            <a:r>
              <a:rPr lang="en-US" sz="2200" i="1" dirty="0"/>
              <a:t>b</a:t>
            </a:r>
            <a:r>
              <a:rPr lang="en-US" sz="2200" dirty="0"/>
              <a:t>) .</a:t>
            </a:r>
          </a:p>
        </p:txBody>
      </p:sp>
      <p:pic>
        <p:nvPicPr>
          <p:cNvPr id="7" name="Picture 3" descr="A directed graph.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840" y="4113916"/>
            <a:ext cx="2050360" cy="23323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用图表示关系例子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例</a:t>
            </a:r>
            <a:r>
              <a:rPr lang="en-US" dirty="0"/>
              <a:t>: 在</a:t>
            </a:r>
            <a:r>
              <a:rPr lang="zh-CN" altLang="en-US" dirty="0"/>
              <a:t>这</a:t>
            </a:r>
            <a:r>
              <a:rPr lang="en-US" dirty="0" err="1"/>
              <a:t>个有向</a:t>
            </a:r>
            <a:r>
              <a:rPr lang="zh-CN" altLang="en-US" dirty="0"/>
              <a:t>图</a:t>
            </a:r>
            <a:r>
              <a:rPr lang="en-US" dirty="0" err="1"/>
              <a:t>所代表的关系中，有哪些有序</a:t>
            </a:r>
            <a:r>
              <a:rPr lang="zh-CN" altLang="en-US" dirty="0"/>
              <a:t>对</a:t>
            </a:r>
            <a:r>
              <a:rPr lang="en-US" dirty="0"/>
              <a:t>？</a:t>
            </a:r>
          </a:p>
        </p:txBody>
      </p:sp>
      <p:pic>
        <p:nvPicPr>
          <p:cNvPr id="8" name="Picture 3" descr="The directed graph of the relation R.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905000"/>
            <a:ext cx="2438400" cy="26032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60040" y="4724400"/>
            <a:ext cx="8229600" cy="1600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200" b="1" dirty="0"/>
              <a:t>解</a:t>
            </a:r>
            <a:r>
              <a:rPr lang="en-US" sz="2200" dirty="0"/>
              <a:t>: </a:t>
            </a:r>
            <a:r>
              <a:rPr lang="zh-CN" altLang="en-US" sz="2200" dirty="0"/>
              <a:t>关系中的有序对为</a:t>
            </a:r>
            <a:r>
              <a:rPr lang="en-US" sz="2200" dirty="0"/>
              <a:t>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1, 3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1, 4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2, 1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2, 2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2, 3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3, 1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3, 3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4, 1</a:t>
            </a:r>
            <a:r>
              <a:rPr lang="en-US" sz="2200" dirty="0"/>
              <a:t>), (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4, 3</a:t>
            </a:r>
            <a:r>
              <a:rPr lang="en-US" sz="2200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从关系图中确定关系的属性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>
                <a:ea typeface="宋体" panose="02010600030101010101" pitchFamily="2" charset="-122"/>
              </a:rPr>
              <a:t>自反性：图中的所有顶点均有自环</a:t>
            </a:r>
            <a:endParaRPr lang="en-US" dirty="0">
              <a:ea typeface="Cambria Math" panose="02040503050406030204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ea typeface="宋体" panose="02010600030101010101" pitchFamily="2" charset="-122"/>
              </a:rPr>
              <a:t>对称性</a:t>
            </a:r>
            <a:r>
              <a:rPr lang="en-US" dirty="0">
                <a:ea typeface="Cambria Math" panose="02040503050406030204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如</a:t>
            </a:r>
            <a:r>
              <a:rPr lang="en-US" dirty="0">
                <a:ea typeface="Cambria Math" panose="02040503050406030204"/>
              </a:rPr>
              <a:t> (</a:t>
            </a:r>
            <a:r>
              <a:rPr lang="en-US" dirty="0" err="1">
                <a:ea typeface="Cambria Math" panose="02040503050406030204"/>
              </a:rPr>
              <a:t>x,y</a:t>
            </a:r>
            <a:r>
              <a:rPr lang="en-US" dirty="0">
                <a:ea typeface="Cambria Math" panose="02040503050406030204"/>
              </a:rPr>
              <a:t>) </a:t>
            </a:r>
            <a:r>
              <a:rPr lang="zh-CN" altLang="en-US" dirty="0">
                <a:ea typeface="宋体" panose="02010600030101010101" pitchFamily="2" charset="-122"/>
              </a:rPr>
              <a:t>是边，则</a:t>
            </a:r>
            <a:r>
              <a:rPr lang="en-US" dirty="0">
                <a:ea typeface="Cambria Math" panose="02040503050406030204"/>
              </a:rPr>
              <a:t> (</a:t>
            </a:r>
            <a:r>
              <a:rPr lang="en-US" dirty="0" err="1">
                <a:ea typeface="Cambria Math" panose="02040503050406030204"/>
              </a:rPr>
              <a:t>y,x</a:t>
            </a:r>
            <a:r>
              <a:rPr lang="en-US" dirty="0">
                <a:ea typeface="Cambria Math" panose="02040503050406030204"/>
              </a:rPr>
              <a:t>)</a:t>
            </a:r>
            <a:r>
              <a:rPr lang="zh-CN" altLang="en-US" dirty="0">
                <a:ea typeface="宋体" panose="02010600030101010101" pitchFamily="2" charset="-122"/>
              </a:rPr>
              <a:t>也是</a:t>
            </a:r>
            <a:r>
              <a:rPr lang="en-US" dirty="0">
                <a:ea typeface="Cambria Math" panose="02040503050406030204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zh-CN" altLang="en-US" dirty="0" err="1">
                <a:ea typeface="宋体" panose="02010600030101010101" pitchFamily="2" charset="-122"/>
              </a:rPr>
              <a:t>反对称性</a:t>
            </a:r>
            <a:r>
              <a:rPr lang="en-US" dirty="0">
                <a:ea typeface="Cambria Math" panose="02040503050406030204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如</a:t>
            </a:r>
            <a:r>
              <a:rPr lang="en-US" dirty="0">
                <a:ea typeface="Cambria Math" panose="02040503050406030204"/>
              </a:rPr>
              <a:t>(</a:t>
            </a:r>
            <a:r>
              <a:rPr lang="en-US" dirty="0" err="1">
                <a:ea typeface="Cambria Math" panose="02040503050406030204"/>
              </a:rPr>
              <a:t>x,y</a:t>
            </a:r>
            <a:r>
              <a:rPr lang="en-US" dirty="0">
                <a:ea typeface="Cambria Math" panose="02040503050406030204"/>
              </a:rPr>
              <a:t>) </a:t>
            </a:r>
            <a:r>
              <a:rPr lang="zh-CN" altLang="en-US" dirty="0">
                <a:ea typeface="宋体" panose="02010600030101010101" pitchFamily="2" charset="-122"/>
              </a:rPr>
              <a:t>是边，且</a:t>
            </a:r>
            <a:r>
              <a:rPr lang="en-US" dirty="0">
                <a:ea typeface="Cambria Math" panose="02040503050406030204"/>
              </a:rPr>
              <a:t> x ≠ y</a:t>
            </a:r>
            <a:r>
              <a:rPr lang="zh-CN" altLang="en-US" dirty="0">
                <a:ea typeface="宋体" panose="02010600030101010101" pitchFamily="2" charset="-122"/>
              </a:rPr>
              <a:t>，则</a:t>
            </a:r>
            <a:r>
              <a:rPr lang="en-US" dirty="0">
                <a:ea typeface="Cambria Math" panose="02040503050406030204"/>
              </a:rPr>
              <a:t> (</a:t>
            </a:r>
            <a:r>
              <a:rPr lang="en-US" dirty="0" err="1">
                <a:ea typeface="Cambria Math" panose="02040503050406030204"/>
              </a:rPr>
              <a:t>y,x</a:t>
            </a:r>
            <a:r>
              <a:rPr lang="en-US" dirty="0">
                <a:ea typeface="Cambria Math" panose="02040503050406030204"/>
              </a:rPr>
              <a:t>) </a:t>
            </a:r>
            <a:r>
              <a:rPr lang="zh-CN" altLang="en-US" dirty="0">
                <a:ea typeface="宋体" panose="02010600030101010101" pitchFamily="2" charset="-122"/>
              </a:rPr>
              <a:t>不是边</a:t>
            </a:r>
            <a:r>
              <a:rPr lang="en-US" dirty="0">
                <a:ea typeface="Cambria Math" panose="02040503050406030204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ea typeface="宋体" panose="02010600030101010101" pitchFamily="2" charset="-122"/>
              </a:rPr>
              <a:t>传递性</a:t>
            </a:r>
            <a:r>
              <a:rPr lang="en-US" dirty="0">
                <a:ea typeface="Cambria Math" panose="02040503050406030204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如</a:t>
            </a:r>
            <a:r>
              <a:rPr lang="en-US" dirty="0">
                <a:ea typeface="Cambria Math" panose="02040503050406030204"/>
              </a:rPr>
              <a:t> (</a:t>
            </a:r>
            <a:r>
              <a:rPr lang="en-US" dirty="0" err="1">
                <a:ea typeface="Cambria Math" panose="02040503050406030204"/>
              </a:rPr>
              <a:t>x,y</a:t>
            </a:r>
            <a:r>
              <a:rPr lang="en-US" dirty="0">
                <a:ea typeface="Cambria Math" panose="02040503050406030204"/>
              </a:rPr>
              <a:t>) 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dirty="0">
                <a:ea typeface="Cambria Math" panose="02040503050406030204"/>
              </a:rPr>
              <a:t> (</a:t>
            </a:r>
            <a:r>
              <a:rPr lang="en-US" dirty="0" err="1">
                <a:ea typeface="Cambria Math" panose="02040503050406030204"/>
              </a:rPr>
              <a:t>y,z</a:t>
            </a:r>
            <a:r>
              <a:rPr lang="en-US" dirty="0">
                <a:ea typeface="Cambria Math" panose="02040503050406030204"/>
              </a:rPr>
              <a:t>) </a:t>
            </a:r>
            <a:r>
              <a:rPr lang="zh-CN" altLang="en-US" dirty="0">
                <a:ea typeface="宋体" panose="02010600030101010101" pitchFamily="2" charset="-122"/>
              </a:rPr>
              <a:t>是边</a:t>
            </a:r>
            <a:r>
              <a:rPr lang="en-US" dirty="0">
                <a:ea typeface="Cambria Math" panose="02040503050406030204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则</a:t>
            </a:r>
            <a:r>
              <a:rPr lang="en-US" dirty="0">
                <a:ea typeface="Cambria Math" panose="02040503050406030204"/>
              </a:rPr>
              <a:t> (</a:t>
            </a:r>
            <a:r>
              <a:rPr lang="en-US" dirty="0" err="1">
                <a:ea typeface="Cambria Math" panose="02040503050406030204"/>
              </a:rPr>
              <a:t>x,z</a:t>
            </a:r>
            <a:r>
              <a:rPr lang="en-US" dirty="0">
                <a:ea typeface="Cambria Math" panose="02040503050406030204"/>
              </a:rPr>
              <a:t>) </a:t>
            </a:r>
            <a:r>
              <a:rPr lang="zh-CN" altLang="en-US" dirty="0">
                <a:ea typeface="宋体" panose="02010600030101010101" pitchFamily="2" charset="-122"/>
              </a:rPr>
              <a:t>也是</a:t>
            </a:r>
            <a:r>
              <a:rPr lang="en-US" dirty="0">
                <a:ea typeface="Cambria Math" panose="02040503050406030204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从关系图中确定关系的属性</a:t>
            </a:r>
            <a:r>
              <a:rPr lang="zh-CN" altLang="en-US" dirty="0">
                <a:sym typeface="+mn-ea"/>
              </a:rPr>
              <a:t>例子</a:t>
            </a:r>
            <a:endParaRPr lang="zh-CN" altLang="en-US" sz="4000" dirty="0">
              <a:sym typeface="+mn-ea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6250" y="1524000"/>
            <a:ext cx="3420110" cy="2145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914400" y="3962400"/>
            <a:ext cx="8229600" cy="2286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200" i="1" dirty="0"/>
              <a:t>自反性</a:t>
            </a:r>
            <a:r>
              <a:rPr lang="en-US" sz="2200" i="1" dirty="0"/>
              <a:t>?</a:t>
            </a:r>
            <a:r>
              <a:rPr lang="en-US" sz="2200" dirty="0"/>
              <a:t> </a:t>
            </a:r>
            <a:r>
              <a:rPr lang="zh-CN" altLang="en-US" sz="2200" dirty="0"/>
              <a:t>否</a:t>
            </a:r>
            <a:r>
              <a:rPr lang="en-US" sz="2200" dirty="0"/>
              <a:t>, </a:t>
            </a:r>
            <a:r>
              <a:rPr lang="zh-CN" altLang="en-US" sz="2200" dirty="0"/>
              <a:t>没有自环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zh-CN" altLang="en-US" sz="2200" i="1" dirty="0"/>
              <a:t>对称性</a:t>
            </a:r>
            <a:r>
              <a:rPr lang="en-US" sz="2200" i="1" dirty="0"/>
              <a:t>?</a:t>
            </a:r>
            <a:r>
              <a:rPr lang="en-US" sz="2200" dirty="0"/>
              <a:t> </a:t>
            </a:r>
            <a:r>
              <a:rPr lang="zh-CN" altLang="en-US" sz="2200" dirty="0"/>
              <a:t>否</a:t>
            </a:r>
            <a:r>
              <a:rPr lang="en-US" sz="2200" dirty="0"/>
              <a:t>, a </a:t>
            </a:r>
            <a:r>
              <a:rPr lang="zh-CN" altLang="en-US" sz="2200" dirty="0"/>
              <a:t>到</a:t>
            </a:r>
            <a:r>
              <a:rPr lang="en-US" altLang="zh-CN" sz="2200" dirty="0"/>
              <a:t> b </a:t>
            </a:r>
            <a:r>
              <a:rPr lang="zh-CN" altLang="en-US" sz="2200" dirty="0"/>
              <a:t>有边，</a:t>
            </a:r>
            <a:r>
              <a:rPr lang="en-US" altLang="zh-CN" sz="2200" dirty="0"/>
              <a:t>b</a:t>
            </a:r>
            <a:r>
              <a:rPr lang="zh-CN" altLang="en-US" sz="2200" dirty="0"/>
              <a:t>到</a:t>
            </a:r>
            <a:r>
              <a:rPr lang="en-US" altLang="zh-CN" sz="2200" dirty="0"/>
              <a:t>a</a:t>
            </a:r>
            <a:r>
              <a:rPr lang="zh-CN" altLang="en-US" sz="2200" dirty="0"/>
              <a:t>无边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zh-CN" altLang="en-US" sz="2200" i="1" dirty="0"/>
              <a:t>反对称性</a:t>
            </a:r>
            <a:r>
              <a:rPr lang="en-US" sz="2200" i="1" dirty="0"/>
              <a:t>?</a:t>
            </a:r>
            <a:r>
              <a:rPr lang="en-US" sz="2200" dirty="0"/>
              <a:t> </a:t>
            </a:r>
            <a:r>
              <a:rPr lang="zh-CN" altLang="en-US" sz="2200" dirty="0"/>
              <a:t>否</a:t>
            </a:r>
            <a:r>
              <a:rPr lang="en-US" sz="2200" dirty="0"/>
              <a:t>, d</a:t>
            </a:r>
            <a:r>
              <a:rPr lang="zh-CN" altLang="en-US" sz="2200" dirty="0"/>
              <a:t>到</a:t>
            </a:r>
            <a:r>
              <a:rPr lang="en-US" altLang="zh-CN" sz="2200" dirty="0"/>
              <a:t>b</a:t>
            </a:r>
            <a:r>
              <a:rPr lang="zh-CN" altLang="en-US" sz="2200" dirty="0"/>
              <a:t>和</a:t>
            </a:r>
            <a:r>
              <a:rPr lang="en-US" altLang="zh-CN" sz="2200" dirty="0"/>
              <a:t>b</a:t>
            </a:r>
            <a:r>
              <a:rPr lang="zh-CN" altLang="en-US" sz="2200" dirty="0"/>
              <a:t>到</a:t>
            </a:r>
            <a:r>
              <a:rPr lang="en-US" altLang="zh-CN" sz="2200" dirty="0"/>
              <a:t>d</a:t>
            </a:r>
            <a:r>
              <a:rPr lang="zh-CN" altLang="en-US" sz="2200" dirty="0"/>
              <a:t>均有边</a:t>
            </a:r>
            <a:r>
              <a:rPr lang="en-US" sz="2200" dirty="0"/>
              <a:t> </a:t>
            </a:r>
          </a:p>
          <a:p>
            <a:pPr>
              <a:spcBef>
                <a:spcPts val="600"/>
              </a:spcBef>
            </a:pPr>
            <a:r>
              <a:rPr lang="zh-CN" altLang="en-US" sz="2200" i="1" dirty="0"/>
              <a:t>传递性</a:t>
            </a:r>
            <a:r>
              <a:rPr lang="en-US" sz="2200" i="1" dirty="0"/>
              <a:t>?</a:t>
            </a:r>
            <a:r>
              <a:rPr lang="en-US" sz="2200" dirty="0"/>
              <a:t> </a:t>
            </a:r>
            <a:r>
              <a:rPr lang="zh-CN" altLang="en-US" sz="2200" dirty="0"/>
              <a:t>否</a:t>
            </a:r>
            <a:r>
              <a:rPr lang="en-US" sz="2200" dirty="0"/>
              <a:t>, a</a:t>
            </a:r>
            <a:r>
              <a:rPr lang="zh-CN" altLang="en-US" sz="2200" dirty="0"/>
              <a:t>到</a:t>
            </a:r>
            <a:r>
              <a:rPr lang="en-US" altLang="zh-CN" sz="2200" dirty="0"/>
              <a:t>b</a:t>
            </a:r>
            <a:r>
              <a:rPr lang="zh-CN" altLang="en-US" sz="2200" dirty="0"/>
              <a:t>有边，</a:t>
            </a:r>
            <a:r>
              <a:rPr lang="en-US" altLang="zh-CN" sz="2200" dirty="0"/>
              <a:t>b</a:t>
            </a:r>
            <a:r>
              <a:rPr lang="zh-CN" altLang="en-US" sz="2200" dirty="0"/>
              <a:t>到</a:t>
            </a:r>
            <a:r>
              <a:rPr lang="en-US" altLang="zh-CN" sz="2200" dirty="0"/>
              <a:t>d</a:t>
            </a:r>
            <a:r>
              <a:rPr lang="zh-CN" altLang="en-US" sz="2200" dirty="0"/>
              <a:t>有边，但是</a:t>
            </a:r>
            <a:r>
              <a:rPr lang="en-US" altLang="zh-CN" sz="2200" dirty="0"/>
              <a:t>a</a:t>
            </a:r>
            <a:r>
              <a:rPr lang="zh-CN" altLang="en-US" sz="2200" dirty="0"/>
              <a:t>到</a:t>
            </a:r>
            <a:r>
              <a:rPr lang="en-US" altLang="zh-CN" sz="2200" dirty="0"/>
              <a:t>d</a:t>
            </a:r>
            <a:r>
              <a:rPr lang="zh-CN" altLang="en-US" sz="2200" dirty="0"/>
              <a:t>无边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从关系图中确定关系的属性</a:t>
            </a:r>
            <a:r>
              <a:rPr lang="zh-CN" altLang="en-US" dirty="0">
                <a:sym typeface="+mn-ea"/>
              </a:rPr>
              <a:t>例子</a:t>
            </a:r>
            <a:endParaRPr lang="zh-CN" altLang="en-US" sz="4000" dirty="0">
              <a:sym typeface="+mn-ea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600200"/>
            <a:ext cx="3486785" cy="2127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143000" y="4167336"/>
            <a:ext cx="8229600" cy="2286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sz="2200" i="1" dirty="0"/>
              <a:t>自反性</a:t>
            </a:r>
            <a:r>
              <a:rPr lang="en-US" sz="2200" i="1" dirty="0"/>
              <a:t>? </a:t>
            </a:r>
            <a:r>
              <a:rPr lang="zh-CN" altLang="en-US" sz="2200" dirty="0"/>
              <a:t>否，没有自环</a:t>
            </a:r>
            <a:r>
              <a:rPr lang="en-US" sz="2200" dirty="0"/>
              <a:t> </a:t>
            </a:r>
          </a:p>
          <a:p>
            <a:pPr>
              <a:spcBef>
                <a:spcPts val="600"/>
              </a:spcBef>
            </a:pPr>
            <a:r>
              <a:rPr lang="zh-CN" altLang="en-US" sz="2200" i="1" dirty="0"/>
              <a:t>对称性</a:t>
            </a:r>
            <a:r>
              <a:rPr lang="en-US" sz="2200" i="1" dirty="0"/>
              <a:t>?</a:t>
            </a:r>
            <a:r>
              <a:rPr lang="en-US" sz="2200" dirty="0"/>
              <a:t> </a:t>
            </a:r>
            <a:r>
              <a:rPr lang="zh-CN" altLang="en-US" sz="2200" dirty="0"/>
              <a:t>否，没有</a:t>
            </a:r>
            <a:r>
              <a:rPr lang="en-US" altLang="zh-CN" sz="2200" dirty="0"/>
              <a:t>c</a:t>
            </a:r>
            <a:r>
              <a:rPr lang="zh-CN" altLang="en-US" sz="2200" dirty="0"/>
              <a:t>到</a:t>
            </a:r>
            <a:r>
              <a:rPr lang="en-US" altLang="zh-CN" sz="2200" dirty="0"/>
              <a:t>a</a:t>
            </a:r>
            <a:r>
              <a:rPr lang="zh-CN" altLang="en-US" sz="2200" dirty="0"/>
              <a:t>的边</a:t>
            </a:r>
            <a:r>
              <a:rPr lang="en-US" sz="2200" dirty="0"/>
              <a:t> </a:t>
            </a:r>
          </a:p>
          <a:p>
            <a:pPr>
              <a:spcBef>
                <a:spcPts val="600"/>
              </a:spcBef>
            </a:pPr>
            <a:r>
              <a:rPr lang="zh-CN" altLang="en-US" sz="2200" i="1" dirty="0"/>
              <a:t>反对称性</a:t>
            </a:r>
            <a:r>
              <a:rPr lang="en-US" sz="2200" i="1" dirty="0"/>
              <a:t>? </a:t>
            </a:r>
            <a:r>
              <a:rPr lang="zh-CN" altLang="en-US" sz="2200" dirty="0"/>
              <a:t>是</a:t>
            </a:r>
            <a:r>
              <a:rPr lang="en-US" sz="2200" dirty="0"/>
              <a:t> </a:t>
            </a:r>
          </a:p>
          <a:p>
            <a:pPr>
              <a:spcBef>
                <a:spcPts val="600"/>
              </a:spcBef>
            </a:pPr>
            <a:r>
              <a:rPr lang="zh-CN" altLang="en-US" sz="2200" i="1" dirty="0"/>
              <a:t>传递性</a:t>
            </a:r>
            <a:r>
              <a:rPr lang="en-US" sz="2200" i="1" dirty="0"/>
              <a:t>? </a:t>
            </a:r>
            <a:r>
              <a:rPr lang="zh-CN" altLang="en-US" sz="2200" dirty="0"/>
              <a:t>是</a:t>
            </a:r>
            <a:r>
              <a:rPr lang="en-US" sz="2200" i="1" dirty="0"/>
              <a:t> </a:t>
            </a:r>
            <a:endParaRPr 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幂例子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5080" y="1412875"/>
            <a:ext cx="6344920" cy="4399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533400" y="5638800"/>
            <a:ext cx="8229600" cy="731520"/>
          </a:xfrm>
          <a:ln w="12700">
            <a:solidFill>
              <a:srgbClr val="1A587B"/>
            </a:solidFill>
          </a:ln>
        </p:spPr>
        <p:txBody>
          <a:bodyPr>
            <a:normAutofit lnSpcReduction="10000"/>
          </a:bodyPr>
          <a:lstStyle/>
          <a:p>
            <a:r>
              <a:rPr lang="en-US" sz="2200" dirty="0"/>
              <a:t>(</a:t>
            </a:r>
            <a:r>
              <a:rPr lang="en-US" sz="2200" dirty="0" err="1"/>
              <a:t>x,y</a:t>
            </a:r>
            <a:r>
              <a:rPr lang="en-US" sz="2200" dirty="0"/>
              <a:t>) </a:t>
            </a:r>
            <a:r>
              <a:rPr lang="zh-CN" altLang="en-US" sz="2200" dirty="0"/>
              <a:t>属于</a:t>
            </a:r>
            <a:r>
              <a:rPr lang="en-US" sz="2200" i="1" dirty="0"/>
              <a:t>R</a:t>
            </a:r>
            <a:r>
              <a:rPr lang="en-US" sz="2200" i="1" baseline="30000" dirty="0">
                <a:ea typeface="Cambria Math" panose="02040503050406030204" pitchFamily="18" charset="0"/>
              </a:rPr>
              <a:t>n</a:t>
            </a:r>
            <a:r>
              <a:rPr lang="zh-CN" altLang="en-US" sz="2200" dirty="0">
                <a:sym typeface="+mn-ea"/>
              </a:rPr>
              <a:t>如果在</a:t>
            </a:r>
            <a:r>
              <a:rPr lang="en-US" altLang="zh-CN" sz="2200" dirty="0">
                <a:sym typeface="+mn-ea"/>
              </a:rPr>
              <a:t>R</a:t>
            </a:r>
            <a:r>
              <a:rPr lang="zh-CN" altLang="en-US" sz="2200" dirty="0">
                <a:sym typeface="+mn-ea"/>
              </a:rPr>
              <a:t>中存在一条从</a:t>
            </a:r>
            <a:r>
              <a:rPr lang="en-US" altLang="zh-CN" sz="2200" dirty="0">
                <a:sym typeface="+mn-ea"/>
              </a:rPr>
              <a:t>x</a:t>
            </a:r>
            <a:r>
              <a:rPr lang="zh-CN" altLang="en-US" sz="2200" dirty="0">
                <a:sym typeface="+mn-ea"/>
              </a:rPr>
              <a:t>到</a:t>
            </a:r>
            <a:r>
              <a:rPr lang="en-US" altLang="zh-CN" sz="2200" dirty="0">
                <a:sym typeface="+mn-ea"/>
              </a:rPr>
              <a:t>y</a:t>
            </a:r>
            <a:r>
              <a:rPr lang="zh-CN" altLang="en-US" sz="2200" dirty="0">
                <a:sym typeface="+mn-ea"/>
              </a:rPr>
              <a:t>的长度为</a:t>
            </a:r>
            <a:r>
              <a:rPr lang="en-US" altLang="zh-CN" sz="2200" dirty="0">
                <a:sym typeface="+mn-ea"/>
              </a:rPr>
              <a:t>n</a:t>
            </a:r>
            <a:r>
              <a:rPr lang="zh-CN" altLang="en-US" sz="2200" dirty="0">
                <a:sym typeface="+mn-ea"/>
              </a:rPr>
              <a:t>的路径（沿着箭头的方向）。</a:t>
            </a:r>
            <a:endParaRPr lang="en-US" sz="2200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等价关系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等价关系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等价类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等价类和分区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等价关系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</a:rPr>
              <a:t>定义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/>
              <a:t> 如果一个集合A上的关系是</a:t>
            </a:r>
            <a:r>
              <a:rPr lang="zh-CN" altLang="en-US" dirty="0"/>
              <a:t>自反</a:t>
            </a:r>
            <a:r>
              <a:rPr lang="en-US" dirty="0"/>
              <a:t>的、</a:t>
            </a:r>
            <a:r>
              <a:rPr lang="zh-CN" altLang="en-US" dirty="0"/>
              <a:t>对</a:t>
            </a:r>
            <a:r>
              <a:rPr lang="en-US" dirty="0" err="1"/>
              <a:t>称的和</a:t>
            </a:r>
            <a:r>
              <a:rPr lang="zh-CN" altLang="en-US" dirty="0"/>
              <a:t>传递</a:t>
            </a:r>
            <a:r>
              <a:rPr lang="en-US" dirty="0" err="1"/>
              <a:t>的，那么它就被称</a:t>
            </a:r>
            <a:r>
              <a:rPr lang="zh-CN" altLang="en-US" dirty="0"/>
              <a:t>为</a:t>
            </a:r>
            <a:r>
              <a:rPr lang="en-US" dirty="0" err="1"/>
              <a:t>等价关系</a:t>
            </a:r>
            <a:r>
              <a:rPr lang="en-US" dirty="0"/>
              <a:t>。</a:t>
            </a:r>
          </a:p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</a:rPr>
              <a:t>定义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两个被等价关系</a:t>
            </a:r>
            <a:r>
              <a:rPr lang="zh-CN" altLang="en-US" dirty="0"/>
              <a:t>联系</a:t>
            </a:r>
            <a:r>
              <a:rPr lang="en-US" dirty="0" err="1"/>
              <a:t>起来的元素a和b被称</a:t>
            </a:r>
            <a:r>
              <a:rPr lang="zh-CN" altLang="en-US" dirty="0"/>
              <a:t>为</a:t>
            </a:r>
            <a:r>
              <a:rPr lang="en-US" dirty="0" err="1"/>
              <a:t>等价。符号a~b常被用来表示a和b是等价元素</a:t>
            </a:r>
            <a:r>
              <a:rPr 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>
              <a:spcBef>
                <a:spcPts val="600"/>
              </a:spcBef>
            </a:pPr>
            <a:r>
              <a:rPr lang="zh-CN" altLang="en-US" sz="2600" b="1" dirty="0"/>
              <a:t>例</a:t>
            </a:r>
            <a:r>
              <a:rPr lang="en-US" sz="2600" dirty="0"/>
              <a:t>: </a:t>
            </a:r>
            <a:r>
              <a:rPr lang="zh-CN" altLang="en-US" sz="2600" dirty="0"/>
              <a:t>假设</a:t>
            </a:r>
            <a:r>
              <a:rPr lang="en-US" altLang="zh-CN" sz="2600" dirty="0"/>
              <a:t>R</a:t>
            </a:r>
            <a:r>
              <a:rPr lang="zh-CN" altLang="en-US" sz="2600" dirty="0"/>
              <a:t>是在英文字符串上的关系，比如</a:t>
            </a:r>
            <a:r>
              <a:rPr lang="en-US" sz="2600" dirty="0"/>
              <a:t> </a:t>
            </a:r>
            <a:r>
              <a:rPr lang="en-US" sz="2600" i="1" dirty="0" err="1"/>
              <a:t>aRb</a:t>
            </a:r>
            <a:r>
              <a:rPr lang="en-US" sz="2600" dirty="0"/>
              <a:t> </a:t>
            </a:r>
            <a:r>
              <a:rPr lang="zh-CN" altLang="en-US" sz="2600" dirty="0"/>
              <a:t>是当且仅当</a:t>
            </a:r>
            <a:r>
              <a:rPr lang="en-US" sz="2600" dirty="0"/>
              <a:t> </a:t>
            </a:r>
            <a:r>
              <a:rPr lang="en-US" sz="2600" i="1" dirty="0"/>
              <a:t>l</a:t>
            </a:r>
            <a:r>
              <a:rPr lang="en-US" sz="2600" dirty="0"/>
              <a:t>(</a:t>
            </a:r>
            <a:r>
              <a:rPr lang="en-US" sz="2600" i="1" dirty="0"/>
              <a:t>a</a:t>
            </a:r>
            <a:r>
              <a:rPr lang="en-US" sz="2600" dirty="0"/>
              <a:t>) = </a:t>
            </a:r>
            <a:r>
              <a:rPr lang="en-US" sz="2600" i="1" dirty="0"/>
              <a:t>l</a:t>
            </a:r>
            <a:r>
              <a:rPr lang="en-US" sz="2600" dirty="0"/>
              <a:t>(</a:t>
            </a:r>
            <a:r>
              <a:rPr lang="en-US" sz="2600" i="1" dirty="0"/>
              <a:t>b</a:t>
            </a:r>
            <a:r>
              <a:rPr lang="en-US" sz="2600" dirty="0"/>
              <a:t>), </a:t>
            </a:r>
            <a:r>
              <a:rPr lang="zh-CN" altLang="en-US" sz="2600" dirty="0"/>
              <a:t>其中</a:t>
            </a:r>
            <a:r>
              <a:rPr lang="en-US" sz="2600" dirty="0"/>
              <a:t> </a:t>
            </a:r>
            <a:r>
              <a:rPr lang="en-US" sz="2600" i="1" dirty="0"/>
              <a:t>l</a:t>
            </a:r>
            <a:r>
              <a:rPr lang="en-US" sz="2600" dirty="0"/>
              <a:t>(</a:t>
            </a:r>
            <a:r>
              <a:rPr lang="en-US" sz="2600" i="1" dirty="0"/>
              <a:t>x</a:t>
            </a:r>
            <a:r>
              <a:rPr lang="en-US" sz="2600" dirty="0"/>
              <a:t>) </a:t>
            </a:r>
            <a:r>
              <a:rPr lang="zh-CN" altLang="en-US" sz="2600" dirty="0"/>
              <a:t>是字符串</a:t>
            </a:r>
            <a:r>
              <a:rPr lang="en-US" altLang="zh-CN" sz="2600" dirty="0"/>
              <a:t>x</a:t>
            </a:r>
            <a:r>
              <a:rPr lang="zh-CN" altLang="en-US" sz="2600" dirty="0"/>
              <a:t>的长度。</a:t>
            </a:r>
            <a:r>
              <a:rPr lang="en-US" sz="2600" dirty="0"/>
              <a:t> </a:t>
            </a:r>
            <a:r>
              <a:rPr lang="en-US" sz="2600" dirty="0" err="1"/>
              <a:t>R是一个等价关系</a:t>
            </a:r>
            <a:r>
              <a:rPr lang="zh-CN" altLang="en-US" sz="2600" dirty="0"/>
              <a:t>吗</a:t>
            </a:r>
            <a:r>
              <a:rPr lang="en-US" sz="2600" dirty="0"/>
              <a:t>?</a:t>
            </a:r>
          </a:p>
          <a:p>
            <a:pPr>
              <a:spcBef>
                <a:spcPts val="600"/>
              </a:spcBef>
            </a:pPr>
            <a:r>
              <a:rPr lang="zh-CN" altLang="en-US" sz="2600" b="1" dirty="0"/>
              <a:t>解</a:t>
            </a:r>
            <a:r>
              <a:rPr lang="en-US" sz="2600" dirty="0"/>
              <a:t>:</a:t>
            </a:r>
            <a:r>
              <a:rPr lang="zh-CN" altLang="en-US" sz="2600" dirty="0"/>
              <a:t>证</a:t>
            </a:r>
            <a:r>
              <a:rPr lang="en-US" sz="2600" dirty="0" err="1"/>
              <a:t>明等价关系的所有属性都成立</a:t>
            </a:r>
            <a:r>
              <a:rPr lang="en-US" sz="2600" dirty="0"/>
              <a:t>.</a:t>
            </a:r>
          </a:p>
          <a:p>
            <a:pPr lvl="1">
              <a:spcBef>
                <a:spcPts val="600"/>
              </a:spcBef>
            </a:pPr>
            <a:r>
              <a:rPr lang="zh-CN" altLang="en-US" sz="2200" i="1" dirty="0"/>
              <a:t>自反性</a:t>
            </a:r>
            <a:r>
              <a:rPr lang="en-US" sz="2200" dirty="0"/>
              <a:t>: </a:t>
            </a:r>
            <a:r>
              <a:rPr lang="zh-CN" altLang="en-US" sz="2200" dirty="0"/>
              <a:t>因为</a:t>
            </a:r>
            <a:r>
              <a:rPr lang="en-US" sz="2200" i="1" dirty="0"/>
              <a:t> l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dirty="0"/>
              <a:t>) =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dirty="0"/>
              <a:t>),  </a:t>
            </a:r>
            <a:r>
              <a:rPr lang="en-US" sz="2200" i="1" dirty="0" err="1"/>
              <a:t>aRa</a:t>
            </a:r>
            <a:r>
              <a:rPr lang="en-US" sz="2200" dirty="0"/>
              <a:t> </a:t>
            </a:r>
            <a:r>
              <a:rPr lang="zh-CN" altLang="en-US" sz="2200" dirty="0"/>
              <a:t>对于字符串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zh-CN" altLang="en-US" sz="2200" i="1" dirty="0"/>
              <a:t>来说</a:t>
            </a:r>
            <a:r>
              <a:rPr lang="en-US" sz="2200" dirty="0"/>
              <a:t>. </a:t>
            </a:r>
          </a:p>
          <a:p>
            <a:pPr lvl="1">
              <a:spcBef>
                <a:spcPts val="600"/>
              </a:spcBef>
            </a:pPr>
            <a:r>
              <a:rPr lang="zh-CN" altLang="en-US" sz="2200" i="1" dirty="0"/>
              <a:t>对称性</a:t>
            </a:r>
            <a:r>
              <a:rPr lang="en-US" sz="2200" dirty="0"/>
              <a:t>: </a:t>
            </a:r>
            <a:r>
              <a:rPr lang="zh-CN" altLang="en-US" sz="2200" dirty="0"/>
              <a:t>设</a:t>
            </a:r>
            <a:r>
              <a:rPr lang="en-US" sz="2200" dirty="0"/>
              <a:t> </a:t>
            </a:r>
            <a:r>
              <a:rPr lang="en-US" sz="2200" i="1" dirty="0" err="1"/>
              <a:t>aRb</a:t>
            </a:r>
            <a:r>
              <a:rPr lang="zh-CN" altLang="en-US" sz="2200" i="1" dirty="0" err="1"/>
              <a:t>，</a:t>
            </a:r>
            <a:r>
              <a:rPr lang="zh-CN" altLang="en-US" sz="2200" dirty="0"/>
              <a:t>有</a:t>
            </a:r>
            <a:r>
              <a:rPr lang="en-US" sz="2200" dirty="0"/>
              <a:t>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dirty="0"/>
              <a:t>) =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b</a:t>
            </a:r>
            <a:r>
              <a:rPr lang="en-US" sz="2200" dirty="0"/>
              <a:t>), </a:t>
            </a:r>
            <a:r>
              <a:rPr lang="zh-CN" altLang="en-US" sz="2200" dirty="0"/>
              <a:t>所以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b</a:t>
            </a:r>
            <a:r>
              <a:rPr lang="en-US" sz="2200" dirty="0"/>
              <a:t>) =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dirty="0"/>
              <a:t>) </a:t>
            </a:r>
            <a:r>
              <a:rPr lang="zh-CN" altLang="en-US" sz="2200" dirty="0"/>
              <a:t>可得</a:t>
            </a:r>
            <a:r>
              <a:rPr lang="en-US" altLang="zh-CN" sz="2200" dirty="0"/>
              <a:t> </a:t>
            </a:r>
            <a:r>
              <a:rPr lang="en-US" sz="2200" i="1" dirty="0" err="1"/>
              <a:t>bRa</a:t>
            </a:r>
            <a:r>
              <a:rPr lang="en-US" sz="2200" dirty="0"/>
              <a:t>. </a:t>
            </a:r>
          </a:p>
          <a:p>
            <a:pPr lvl="1">
              <a:spcBef>
                <a:spcPts val="600"/>
              </a:spcBef>
            </a:pPr>
            <a:r>
              <a:rPr lang="zh-CN" altLang="en-US" sz="2200" i="1" dirty="0"/>
              <a:t>传递性</a:t>
            </a:r>
            <a:r>
              <a:rPr lang="en-US" sz="2200" dirty="0"/>
              <a:t>: </a:t>
            </a:r>
            <a:r>
              <a:rPr lang="zh-CN" altLang="en-US" sz="2200" dirty="0"/>
              <a:t>设</a:t>
            </a:r>
            <a:r>
              <a:rPr lang="en-US" sz="2200" dirty="0"/>
              <a:t> </a:t>
            </a:r>
            <a:r>
              <a:rPr lang="en-US" sz="2200" dirty="0" err="1"/>
              <a:t>a</a:t>
            </a:r>
            <a:r>
              <a:rPr lang="en-US" sz="2200" i="1" dirty="0" err="1"/>
              <a:t>R</a:t>
            </a:r>
            <a:r>
              <a:rPr lang="en-US" sz="2200" dirty="0" err="1"/>
              <a:t>b</a:t>
            </a:r>
            <a:r>
              <a:rPr lang="en-US" sz="2200" i="1" dirty="0"/>
              <a:t> </a:t>
            </a:r>
            <a:r>
              <a:rPr lang="zh-CN" altLang="en-US" sz="2200" dirty="0"/>
              <a:t>和</a:t>
            </a:r>
            <a:r>
              <a:rPr lang="en-US" sz="2200" dirty="0"/>
              <a:t> </a:t>
            </a:r>
            <a:r>
              <a:rPr lang="en-US" sz="2200" i="1" dirty="0" err="1"/>
              <a:t>bRc</a:t>
            </a:r>
            <a:r>
              <a:rPr lang="zh-CN" altLang="en-US" sz="2200" dirty="0"/>
              <a:t>。</a:t>
            </a:r>
            <a:r>
              <a:rPr lang="en-US" sz="2200" dirty="0"/>
              <a:t> </a:t>
            </a:r>
            <a:r>
              <a:rPr lang="zh-CN" altLang="en-US" sz="2200" dirty="0"/>
              <a:t>有</a:t>
            </a:r>
            <a:r>
              <a:rPr lang="en-US" sz="2200" dirty="0"/>
              <a:t>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dirty="0"/>
              <a:t>) =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b</a:t>
            </a:r>
            <a:r>
              <a:rPr lang="en-US" sz="2200" dirty="0"/>
              <a:t>),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b</a:t>
            </a:r>
            <a:r>
              <a:rPr lang="en-US" sz="2200" dirty="0"/>
              <a:t>) = 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c</a:t>
            </a:r>
            <a:r>
              <a:rPr lang="en-US" sz="2200" dirty="0"/>
              <a:t>), </a:t>
            </a:r>
            <a:r>
              <a:rPr lang="zh-CN" altLang="en-US" sz="2200" dirty="0"/>
              <a:t>所以</a:t>
            </a:r>
            <a:r>
              <a:rPr lang="en-US" sz="2200" i="1" dirty="0"/>
              <a:t>l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dirty="0"/>
              <a:t>) = </a:t>
            </a:r>
            <a:r>
              <a:rPr lang="en-US" sz="2200" i="1" dirty="0"/>
              <a:t>l</a:t>
            </a:r>
            <a:r>
              <a:rPr lang="en-US" sz="2200" dirty="0"/>
              <a:t>(c) </a:t>
            </a:r>
            <a:r>
              <a:rPr lang="zh-CN" altLang="en-US" sz="2200" dirty="0"/>
              <a:t>可得</a:t>
            </a:r>
            <a:r>
              <a:rPr lang="en-US" sz="2200" dirty="0"/>
              <a:t> </a:t>
            </a:r>
            <a:r>
              <a:rPr lang="en-US" sz="2200" i="1" dirty="0" err="1"/>
              <a:t>aRc</a:t>
            </a:r>
            <a:r>
              <a:rPr lang="en-US" sz="22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cap="all" dirty="0"/>
              <a:t>主要参考书目：</a:t>
            </a:r>
            <a:endParaRPr lang="zh-CN" altLang="zh-CN" b="1" cap="all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Dan Margalit, Joseph Rabinoff《Interactive Linear Algebra》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Marc Peter Deisenroth, A. Aldo Faisal, and Cheng Soon Ong.《Mathematics for Machine Learning》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英语，大家要克服</a:t>
            </a:r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AFAF9-F751-4158-97C9-0568348D1800}" type="slidenum">
              <a:rPr lang="zh-CN" altLang="en-US"/>
              <a:t>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10200" y="4198620"/>
            <a:ext cx="1641475" cy="237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191000"/>
            <a:ext cx="2050415" cy="2382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模</a:t>
            </a:r>
            <a:r>
              <a:rPr lang="en-US" altLang="zh-CN" dirty="0">
                <a:sym typeface="+mn-ea"/>
              </a:rPr>
              <a:t>m</a:t>
            </a:r>
            <a:r>
              <a:rPr lang="zh-CN" altLang="en-US" dirty="0">
                <a:sym typeface="+mn-ea"/>
              </a:rPr>
              <a:t>同余（</a:t>
            </a:r>
            <a:r>
              <a:rPr lang="en-US" dirty="0"/>
              <a:t>Congruence Modulo </a:t>
            </a:r>
            <a:r>
              <a:rPr lang="en-US" i="1" dirty="0"/>
              <a:t>m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65" y="1219101"/>
            <a:ext cx="8435280" cy="4713387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zh-CN" altLang="en-US" sz="2200" b="1" dirty="0"/>
              <a:t>例</a:t>
            </a:r>
            <a:r>
              <a:rPr lang="en-US" sz="2200" dirty="0"/>
              <a:t>:  m</a:t>
            </a:r>
            <a:r>
              <a:rPr lang="zh-CN" altLang="en-US" sz="2200" dirty="0"/>
              <a:t>为大于</a:t>
            </a:r>
            <a:r>
              <a:rPr lang="en-US" altLang="zh-CN" sz="2200" dirty="0"/>
              <a:t>1</a:t>
            </a:r>
            <a:r>
              <a:rPr lang="zh-CN" altLang="en-US" sz="2200" dirty="0"/>
              <a:t>的整数。</a:t>
            </a:r>
            <a:r>
              <a:rPr lang="en-US" sz="2200" dirty="0"/>
              <a:t> </a:t>
            </a:r>
            <a:r>
              <a:rPr lang="zh-CN" altLang="en-US" sz="2200" dirty="0"/>
              <a:t>求</a:t>
            </a:r>
            <a:r>
              <a:rPr lang="en-US" sz="2200" dirty="0"/>
              <a:t> </a:t>
            </a:r>
            <a:r>
              <a:rPr lang="en-US" sz="2200" i="1" dirty="0"/>
              <a:t>R</a:t>
            </a:r>
            <a:r>
              <a:rPr lang="en-US" sz="2200" dirty="0"/>
              <a:t> = {(</a:t>
            </a:r>
            <a:r>
              <a:rPr lang="en-US" sz="2200" i="1" dirty="0" err="1"/>
              <a:t>a</a:t>
            </a:r>
            <a:r>
              <a:rPr lang="en-US" sz="2200" dirty="0" err="1"/>
              <a:t>,</a:t>
            </a:r>
            <a:r>
              <a:rPr lang="en-US" sz="2200" i="1" dirty="0" err="1"/>
              <a:t>b</a:t>
            </a:r>
            <a:r>
              <a:rPr lang="en-US" sz="2200" dirty="0"/>
              <a:t>) | </a:t>
            </a:r>
            <a:r>
              <a:rPr lang="en-US" sz="2200" i="1" dirty="0"/>
              <a:t>a</a:t>
            </a:r>
            <a:r>
              <a:rPr lang="en-US" sz="2200" dirty="0"/>
              <a:t> </a:t>
            </a:r>
            <a:r>
              <a:rPr lang="en-US" sz="2200" dirty="0">
                <a:ea typeface="Cambria Math" panose="02040503050406030204"/>
              </a:rPr>
              <a:t>≡</a:t>
            </a:r>
            <a:r>
              <a:rPr lang="en-US" sz="2200" dirty="0"/>
              <a:t> </a:t>
            </a:r>
            <a:r>
              <a:rPr lang="en-US" sz="2200" i="1" dirty="0"/>
              <a:t>b</a:t>
            </a:r>
            <a:r>
              <a:rPr lang="en-US" sz="2200" dirty="0"/>
              <a:t> (mod </a:t>
            </a:r>
            <a:r>
              <a:rPr lang="en-US" sz="2200" i="1" dirty="0"/>
              <a:t>m</a:t>
            </a:r>
            <a:r>
              <a:rPr lang="en-US" sz="2200" dirty="0"/>
              <a:t>)} </a:t>
            </a:r>
            <a:r>
              <a:rPr lang="zh-CN" altLang="en-US" sz="2200" dirty="0"/>
              <a:t>在整数范围内是等价关系吗？</a:t>
            </a:r>
            <a:endParaRPr lang="en-US" sz="2200" dirty="0"/>
          </a:p>
          <a:p>
            <a:pPr marL="0" indent="0">
              <a:spcBef>
                <a:spcPts val="600"/>
              </a:spcBef>
              <a:buNone/>
            </a:pPr>
            <a:r>
              <a:rPr lang="zh-CN" altLang="en-US" sz="2000" b="1" dirty="0"/>
              <a:t>解</a:t>
            </a:r>
            <a:r>
              <a:rPr lang="en-US" sz="2000" dirty="0"/>
              <a:t>: 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≡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(mod </a:t>
            </a:r>
            <a:r>
              <a:rPr lang="en-US" sz="2000" i="1" dirty="0"/>
              <a:t>m</a:t>
            </a:r>
            <a:r>
              <a:rPr lang="en-US" sz="2000" dirty="0"/>
              <a:t>) </a:t>
            </a:r>
            <a:r>
              <a:rPr lang="zh-CN" altLang="en-US" sz="2000" dirty="0"/>
              <a:t>当且仅当</a:t>
            </a:r>
            <a:r>
              <a:rPr lang="en-US" sz="2000" dirty="0"/>
              <a:t> </a:t>
            </a:r>
            <a:r>
              <a:rPr lang="en-US" sz="2000" i="1" dirty="0"/>
              <a:t>m</a:t>
            </a:r>
            <a:r>
              <a:rPr lang="en-US" sz="2000" dirty="0"/>
              <a:t>  </a:t>
            </a:r>
            <a:r>
              <a:rPr lang="zh-CN" altLang="en-US" sz="2000" dirty="0"/>
              <a:t>能整除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.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zh-CN" altLang="en-US" sz="2000" i="1" dirty="0"/>
              <a:t>自反性</a:t>
            </a:r>
            <a:r>
              <a:rPr lang="en-US" sz="2000" dirty="0"/>
              <a:t>: 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≡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(mod </a:t>
            </a:r>
            <a:r>
              <a:rPr lang="en-US" sz="2000" i="1" dirty="0"/>
              <a:t>m</a:t>
            </a:r>
            <a:r>
              <a:rPr lang="en-US" sz="2000" dirty="0"/>
              <a:t>) </a:t>
            </a:r>
            <a:r>
              <a:rPr lang="zh-CN" altLang="en-US" sz="2000" dirty="0"/>
              <a:t>，因为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a </a:t>
            </a:r>
            <a:r>
              <a:rPr lang="en-US" sz="2000" dirty="0"/>
              <a:t>= </a:t>
            </a:r>
            <a:r>
              <a:rPr lang="en-US" sz="2000" dirty="0">
                <a:ea typeface="Cambria Math" panose="02040503050406030204" pitchFamily="18" charset="0"/>
              </a:rPr>
              <a:t>0</a:t>
            </a:r>
            <a:r>
              <a:rPr lang="en-US" sz="2000" dirty="0"/>
              <a:t> </a:t>
            </a:r>
            <a:r>
              <a:rPr lang="zh-CN" altLang="en-US" sz="2000" dirty="0"/>
              <a:t>可被</a:t>
            </a:r>
            <a:r>
              <a:rPr lang="en-US" sz="2000" dirty="0"/>
              <a:t> </a:t>
            </a:r>
            <a:r>
              <a:rPr lang="en-US" sz="2000" i="1" dirty="0"/>
              <a:t>m</a:t>
            </a:r>
            <a:r>
              <a:rPr lang="en-US" sz="2000" dirty="0"/>
              <a:t> </a:t>
            </a:r>
            <a:r>
              <a:rPr lang="zh-CN" altLang="en-US" sz="2000" dirty="0"/>
              <a:t>整除，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 pitchFamily="18" charset="0"/>
              </a:rPr>
              <a:t>0</a:t>
            </a:r>
            <a:r>
              <a:rPr lang="en-US" sz="2000" dirty="0"/>
              <a:t> = </a:t>
            </a:r>
            <a:r>
              <a:rPr lang="en-US" sz="2000" dirty="0">
                <a:ea typeface="Cambria Math" panose="02040503050406030204" pitchFamily="18" charset="0"/>
              </a:rPr>
              <a:t>0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∙ </a:t>
            </a:r>
            <a:r>
              <a:rPr lang="en-US" sz="2000" i="1" dirty="0"/>
              <a:t>m</a:t>
            </a:r>
            <a:endParaRPr lang="en-US" sz="2000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zh-CN" altLang="en-US" sz="2000" i="1" dirty="0"/>
              <a:t>对称性</a:t>
            </a:r>
            <a:r>
              <a:rPr lang="en-US" sz="2000" dirty="0"/>
              <a:t>:  </a:t>
            </a:r>
            <a:r>
              <a:rPr lang="zh-CN" altLang="en-US" sz="2000" dirty="0"/>
              <a:t>假设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≡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(mod </a:t>
            </a:r>
            <a:r>
              <a:rPr lang="en-US" sz="2000" i="1" dirty="0"/>
              <a:t>m</a:t>
            </a:r>
            <a:r>
              <a:rPr lang="en-US" sz="2000" dirty="0"/>
              <a:t>). </a:t>
            </a:r>
            <a:r>
              <a:rPr lang="zh-CN" altLang="en-US" sz="2000" dirty="0"/>
              <a:t>那么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zh-CN" altLang="en-US" sz="2000" dirty="0"/>
              <a:t>可被</a:t>
            </a:r>
            <a:r>
              <a:rPr lang="en-US" sz="2000" dirty="0"/>
              <a:t> </a:t>
            </a:r>
            <a:r>
              <a:rPr lang="en-US" sz="2000" i="1" dirty="0"/>
              <a:t>m </a:t>
            </a:r>
            <a:r>
              <a:rPr lang="zh-CN" altLang="en-US" sz="2000" dirty="0"/>
              <a:t>整除</a:t>
            </a:r>
            <a:r>
              <a:rPr lang="en-US" sz="2000" dirty="0"/>
              <a:t>, </a:t>
            </a:r>
            <a:r>
              <a:rPr lang="zh-CN" altLang="en-US" sz="2000" dirty="0"/>
              <a:t>所以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= </a:t>
            </a:r>
            <a:r>
              <a:rPr lang="en-US" sz="2000" i="1" dirty="0">
                <a:ea typeface="Cambria Math" panose="02040503050406030204" pitchFamily="18" charset="0"/>
              </a:rPr>
              <a:t>k</a:t>
            </a:r>
            <a:r>
              <a:rPr lang="en-US" sz="2000" i="1" dirty="0"/>
              <a:t>m</a:t>
            </a:r>
            <a:r>
              <a:rPr lang="en-US" sz="2000" dirty="0"/>
              <a:t>, </a:t>
            </a:r>
            <a:r>
              <a:rPr lang="en-US" sz="2000" i="1" dirty="0"/>
              <a:t>k</a:t>
            </a:r>
            <a:r>
              <a:rPr lang="en-US" sz="2000" dirty="0"/>
              <a:t> </a:t>
            </a:r>
            <a:r>
              <a:rPr lang="zh-CN" altLang="en-US" sz="2000" dirty="0"/>
              <a:t>为一个整数</a:t>
            </a:r>
            <a:r>
              <a:rPr lang="en-US" sz="2000" dirty="0"/>
              <a:t>. </a:t>
            </a:r>
            <a:r>
              <a:rPr lang="zh-CN" altLang="en-US" sz="2000" dirty="0"/>
              <a:t>同理可得</a:t>
            </a:r>
            <a:r>
              <a:rPr lang="en-US" sz="2000" i="1" dirty="0"/>
              <a:t> b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= (</a:t>
            </a:r>
            <a:r>
              <a:rPr lang="en-US" sz="2000" dirty="0">
                <a:ea typeface="Cambria Math" panose="02040503050406030204"/>
              </a:rPr>
              <a:t>− </a:t>
            </a:r>
            <a:r>
              <a:rPr lang="en-US" sz="2000" i="1" dirty="0">
                <a:ea typeface="Cambria Math" panose="02040503050406030204" pitchFamily="18" charset="0"/>
              </a:rPr>
              <a:t>k</a:t>
            </a:r>
            <a:r>
              <a:rPr lang="en-US" sz="2000" dirty="0">
                <a:ea typeface="Cambria Math" panose="02040503050406030204" pitchFamily="18" charset="0"/>
              </a:rPr>
              <a:t>)</a:t>
            </a:r>
            <a:r>
              <a:rPr lang="en-US" sz="2000" dirty="0"/>
              <a:t> </a:t>
            </a:r>
            <a:r>
              <a:rPr lang="en-US" sz="2000" i="1" dirty="0"/>
              <a:t>m, </a:t>
            </a:r>
            <a:r>
              <a:rPr lang="zh-CN" altLang="en-US" sz="2000" dirty="0"/>
              <a:t>所以</a:t>
            </a:r>
            <a:r>
              <a:rPr lang="en-US" sz="2000" i="1" dirty="0"/>
              <a:t> b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≡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(mod </a:t>
            </a:r>
            <a:r>
              <a:rPr lang="en-US" sz="2000" i="1" dirty="0"/>
              <a:t>m</a:t>
            </a:r>
            <a:r>
              <a:rPr lang="en-US" sz="2000" dirty="0"/>
              <a:t>). 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zh-CN" altLang="en-US" sz="2000" i="1" dirty="0"/>
              <a:t>传递性</a:t>
            </a:r>
            <a:r>
              <a:rPr lang="en-US" sz="2000" dirty="0"/>
              <a:t>: </a:t>
            </a:r>
            <a:r>
              <a:rPr lang="zh-CN" altLang="en-US" sz="2000" dirty="0"/>
              <a:t>假设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≡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(mod </a:t>
            </a:r>
            <a:r>
              <a:rPr lang="en-US" sz="2000" i="1" dirty="0"/>
              <a:t>m</a:t>
            </a:r>
            <a:r>
              <a:rPr lang="en-US" sz="2000" dirty="0"/>
              <a:t>) </a:t>
            </a:r>
            <a:r>
              <a:rPr lang="zh-CN" altLang="en-US" sz="2000" dirty="0"/>
              <a:t>，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≡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en-US" sz="2000" dirty="0"/>
              <a:t> (mod </a:t>
            </a:r>
            <a:r>
              <a:rPr lang="en-US" sz="2000" i="1" dirty="0"/>
              <a:t>m</a:t>
            </a:r>
            <a:r>
              <a:rPr lang="en-US" sz="2000" dirty="0"/>
              <a:t>)</a:t>
            </a:r>
            <a:r>
              <a:rPr lang="zh-CN" altLang="en-US" sz="2000" dirty="0"/>
              <a:t>。</a:t>
            </a:r>
            <a:r>
              <a:rPr lang="en-US" sz="2000" dirty="0"/>
              <a:t> </a:t>
            </a:r>
            <a:r>
              <a:rPr lang="zh-CN" altLang="en-US" sz="2000" dirty="0"/>
              <a:t>那么</a:t>
            </a:r>
            <a:r>
              <a:rPr lang="en-US" sz="2000" dirty="0"/>
              <a:t> </a:t>
            </a:r>
            <a:r>
              <a:rPr lang="en-US" sz="2000" i="1" dirty="0"/>
              <a:t>m</a:t>
            </a:r>
            <a:r>
              <a:rPr lang="en-US" sz="2000" dirty="0"/>
              <a:t> </a:t>
            </a:r>
            <a:r>
              <a:rPr lang="zh-CN" altLang="en-US" sz="2000" dirty="0"/>
              <a:t>可整除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zh-CN" altLang="en-US" sz="2000" dirty="0"/>
              <a:t>和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zh-CN" altLang="en-US" sz="2000" i="1" dirty="0"/>
              <a:t>。</a:t>
            </a:r>
            <a:r>
              <a:rPr lang="en-US" sz="2000" dirty="0"/>
              <a:t> </a:t>
            </a:r>
            <a:r>
              <a:rPr lang="zh-CN" altLang="en-US" sz="2000" dirty="0"/>
              <a:t>所以我们可得</a:t>
            </a:r>
            <a:r>
              <a:rPr lang="en-US" altLang="zh-CN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= </a:t>
            </a:r>
            <a:r>
              <a:rPr lang="en-US" sz="2000" i="1" dirty="0">
                <a:ea typeface="Cambria Math" panose="02040503050406030204" pitchFamily="18" charset="0"/>
              </a:rPr>
              <a:t>k</a:t>
            </a:r>
            <a:r>
              <a:rPr lang="en-US" sz="2000" i="1" dirty="0"/>
              <a:t>m </a:t>
            </a:r>
            <a:r>
              <a:rPr lang="zh-CN" altLang="en-US" sz="2000" dirty="0"/>
              <a:t>和</a:t>
            </a:r>
            <a:r>
              <a:rPr lang="en-US" sz="2000" i="1" dirty="0"/>
              <a:t> b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−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en-US" sz="2000" dirty="0"/>
              <a:t> = </a:t>
            </a:r>
            <a:r>
              <a:rPr lang="en-US" sz="2000" i="1" dirty="0">
                <a:ea typeface="Cambria Math" panose="02040503050406030204" pitchFamily="18" charset="0"/>
              </a:rPr>
              <a:t>l</a:t>
            </a:r>
            <a:r>
              <a:rPr lang="en-US" sz="2000" i="1" dirty="0"/>
              <a:t>m</a:t>
            </a:r>
            <a:r>
              <a:rPr lang="zh-CN" altLang="en-US" sz="2000" dirty="0"/>
              <a:t>，其中</a:t>
            </a:r>
            <a:r>
              <a:rPr lang="en-US" altLang="zh-CN" sz="2000" dirty="0"/>
              <a:t>l</a:t>
            </a:r>
            <a:r>
              <a:rPr lang="zh-CN" altLang="en-US" sz="2000" dirty="0"/>
              <a:t>和</a:t>
            </a:r>
            <a:r>
              <a:rPr lang="en-US" altLang="zh-CN" sz="2000" dirty="0"/>
              <a:t>k</a:t>
            </a:r>
            <a:r>
              <a:rPr lang="zh-CN" altLang="en-US" sz="2000" dirty="0"/>
              <a:t>是整数。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/>
              <p:cNvSpPr txBox="1"/>
              <p:nvPr/>
            </p:nvSpPr>
            <p:spPr>
              <a:xfrm>
                <a:off x="914400" y="5334000"/>
                <a:ext cx="6158865" cy="43434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17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334000"/>
                <a:ext cx="6158865" cy="4343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>
            <a:spLocks noGrp="1"/>
          </p:cNvSpPr>
          <p:nvPr>
            <p:ph idx="4294967295"/>
          </p:nvPr>
        </p:nvSpPr>
        <p:spPr>
          <a:xfrm>
            <a:off x="457200" y="5715000"/>
            <a:ext cx="8229600" cy="45720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zh-CN" altLang="en-US" sz="2000" dirty="0">
                <a:solidFill>
                  <a:prstClr val="black"/>
                </a:solidFill>
              </a:rPr>
              <a:t>所以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i="1" dirty="0">
                <a:solidFill>
                  <a:prstClr val="black"/>
                </a:solidFill>
              </a:rPr>
              <a:t>a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  <a:ea typeface="Cambria Math" panose="02040503050406030204"/>
              </a:rPr>
              <a:t>≡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c</a:t>
            </a:r>
            <a:r>
              <a:rPr lang="en-US" sz="2000" dirty="0">
                <a:solidFill>
                  <a:prstClr val="black"/>
                </a:solidFill>
              </a:rPr>
              <a:t> (mod </a:t>
            </a:r>
            <a:r>
              <a:rPr lang="en-US" sz="2000" i="1" dirty="0">
                <a:solidFill>
                  <a:prstClr val="black"/>
                </a:solidFill>
              </a:rPr>
              <a:t>m</a:t>
            </a:r>
            <a:r>
              <a:rPr lang="en-US" sz="2000" dirty="0">
                <a:solidFill>
                  <a:prstClr val="black"/>
                </a:solidFill>
              </a:rPr>
              <a:t>).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整除（</a:t>
            </a:r>
            <a:r>
              <a:rPr lang="en-US" dirty="0"/>
              <a:t>Divides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445" b="1" dirty="0"/>
              <a:t>例</a:t>
            </a:r>
            <a:r>
              <a:rPr lang="en-US" sz="2445" dirty="0"/>
              <a:t>:  </a:t>
            </a:r>
            <a:r>
              <a:rPr lang="zh-CN" altLang="en-US" sz="2445" dirty="0"/>
              <a:t>证</a:t>
            </a:r>
            <a:r>
              <a:rPr lang="en-US" sz="2445" dirty="0" err="1"/>
              <a:t>明正整数集上的</a:t>
            </a:r>
            <a:r>
              <a:rPr lang="en-US" sz="2445" dirty="0"/>
              <a:t> “</a:t>
            </a:r>
            <a:r>
              <a:rPr lang="zh-CN" altLang="en-US" sz="2445" dirty="0"/>
              <a:t>整除</a:t>
            </a:r>
            <a:r>
              <a:rPr lang="en-US" sz="2445" dirty="0"/>
              <a:t>”关系不是等价关系.</a:t>
            </a:r>
          </a:p>
          <a:p>
            <a:pPr>
              <a:spcBef>
                <a:spcPts val="600"/>
              </a:spcBef>
            </a:pPr>
            <a:r>
              <a:rPr lang="zh-CN" altLang="en-US" sz="2445" b="1" dirty="0"/>
              <a:t>解</a:t>
            </a:r>
            <a:r>
              <a:rPr lang="en-US" sz="2445" dirty="0"/>
              <a:t>: </a:t>
            </a:r>
            <a:r>
              <a:rPr lang="zh-CN" altLang="en-US" sz="2445" dirty="0"/>
              <a:t>自反性和传递性成立，但是对称性不成立。所以，</a:t>
            </a:r>
            <a:r>
              <a:rPr lang="en-US" sz="2445" dirty="0" err="1">
                <a:sym typeface="+mn-ea"/>
              </a:rPr>
              <a:t>正整数集上的</a:t>
            </a:r>
            <a:r>
              <a:rPr lang="en-US" sz="2445" dirty="0">
                <a:sym typeface="+mn-ea"/>
              </a:rPr>
              <a:t> “</a:t>
            </a:r>
            <a:r>
              <a:rPr lang="zh-CN" altLang="en-US" sz="2445" dirty="0">
                <a:sym typeface="+mn-ea"/>
              </a:rPr>
              <a:t>整除</a:t>
            </a:r>
            <a:r>
              <a:rPr lang="en-US" sz="2445" dirty="0">
                <a:sym typeface="+mn-ea"/>
              </a:rPr>
              <a:t>”关系不是等价关系</a:t>
            </a:r>
            <a:endParaRPr lang="en-US" sz="2445" dirty="0"/>
          </a:p>
          <a:p>
            <a:pPr lvl="1">
              <a:spcBef>
                <a:spcPts val="600"/>
              </a:spcBef>
            </a:pPr>
            <a:r>
              <a:rPr lang="zh-CN" altLang="en-US" sz="2400" i="1" dirty="0"/>
              <a:t>自反性</a:t>
            </a:r>
            <a:r>
              <a:rPr lang="en-US" sz="2400" dirty="0"/>
              <a:t>: </a:t>
            </a:r>
            <a:r>
              <a:rPr lang="en-US" sz="2400" i="1" dirty="0"/>
              <a:t>a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/>
              </a:rPr>
              <a:t>∣ </a:t>
            </a:r>
            <a:r>
              <a:rPr lang="en-US" sz="2400" i="1" dirty="0">
                <a:ea typeface="Cambria Math" panose="02040503050406030204"/>
              </a:rPr>
              <a:t>a</a:t>
            </a:r>
            <a:r>
              <a:rPr lang="en-US" sz="2400" dirty="0">
                <a:ea typeface="Cambria Math" panose="02040503050406030204"/>
              </a:rPr>
              <a:t> 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zh-CN" altLang="en-US" i="1" dirty="0"/>
              <a:t>不满足</a:t>
            </a:r>
            <a:r>
              <a:rPr lang="zh-CN" altLang="en-US" sz="2400" i="1" dirty="0"/>
              <a:t>对称性</a:t>
            </a:r>
            <a:r>
              <a:rPr lang="en-US" sz="2400" dirty="0"/>
              <a:t>:  </a:t>
            </a:r>
            <a:r>
              <a:rPr lang="zh-CN" altLang="en-US" sz="2400" dirty="0"/>
              <a:t>如</a:t>
            </a:r>
            <a:r>
              <a:rPr lang="en-US" sz="2400" dirty="0"/>
              <a:t>, </a:t>
            </a:r>
            <a:r>
              <a:rPr lang="en-US" sz="2400" dirty="0">
                <a:ea typeface="Cambria Math" panose="02040503050406030204" pitchFamily="18" charset="0"/>
              </a:rPr>
              <a:t>2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/>
              </a:rPr>
              <a:t>∣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 pitchFamily="18" charset="0"/>
              </a:rPr>
              <a:t>4</a:t>
            </a:r>
            <a:r>
              <a:rPr lang="en-US" sz="2400" dirty="0"/>
              <a:t>, </a:t>
            </a:r>
            <a:r>
              <a:rPr lang="zh-CN" altLang="en-US" sz="2400" dirty="0"/>
              <a:t>但是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 pitchFamily="18" charset="0"/>
              </a:rPr>
              <a:t>4</a:t>
            </a:r>
            <a:r>
              <a:rPr lang="en-US" sz="2400" dirty="0"/>
              <a:t> </a:t>
            </a:r>
            <a:r>
              <a:rPr lang="en-US" sz="2400" dirty="0">
                <a:ea typeface="Cambria Math" panose="02040503050406030204"/>
              </a:rPr>
              <a:t>∤ 2. </a:t>
            </a:r>
          </a:p>
          <a:p>
            <a:pPr lvl="1">
              <a:spcBef>
                <a:spcPts val="600"/>
              </a:spcBef>
            </a:pPr>
            <a:r>
              <a:rPr lang="zh-CN" altLang="en-US" sz="2400" i="1" dirty="0"/>
              <a:t>传递性</a:t>
            </a:r>
            <a:r>
              <a:rPr lang="en-US" sz="2400" dirty="0"/>
              <a:t>:  </a:t>
            </a:r>
            <a:r>
              <a:rPr lang="zh-CN" altLang="en-US" sz="2400" dirty="0"/>
              <a:t>假设</a:t>
            </a:r>
            <a:r>
              <a:rPr lang="en-US" altLang="zh-CN" sz="2400" dirty="0"/>
              <a:t>a</a:t>
            </a:r>
            <a:r>
              <a:rPr lang="zh-CN" altLang="en-US" sz="2400" dirty="0"/>
              <a:t>可以整除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可以整除</a:t>
            </a:r>
            <a:r>
              <a:rPr lang="en-US" altLang="zh-CN" sz="2400" dirty="0"/>
              <a:t>c </a:t>
            </a:r>
            <a:r>
              <a:rPr lang="zh-CN" altLang="en-US" sz="2400" dirty="0"/>
              <a:t>。那么可以得到</a:t>
            </a:r>
            <a:r>
              <a:rPr lang="en-US" altLang="zh-CN" sz="2400" dirty="0"/>
              <a:t>b=</a:t>
            </a:r>
            <a:r>
              <a:rPr lang="en-US" altLang="zh-CN" sz="2400" dirty="0" err="1"/>
              <a:t>ak</a:t>
            </a:r>
            <a:r>
              <a:rPr lang="zh-CN" altLang="en-US" sz="2400" dirty="0"/>
              <a:t>，</a:t>
            </a:r>
            <a:r>
              <a:rPr lang="en-US" altLang="zh-CN" sz="2400" dirty="0"/>
              <a:t>c=bl</a:t>
            </a:r>
            <a:r>
              <a:rPr lang="zh-CN" altLang="en-US" sz="2400" dirty="0"/>
              <a:t>，其中</a:t>
            </a:r>
            <a:r>
              <a:rPr lang="en-US" altLang="zh-CN" sz="2400" dirty="0"/>
              <a:t>k</a:t>
            </a:r>
            <a:r>
              <a:rPr lang="zh-CN" altLang="en-US" sz="2400" dirty="0"/>
              <a:t>和</a:t>
            </a:r>
            <a:r>
              <a:rPr lang="en-US" altLang="zh-CN" sz="2400" dirty="0"/>
              <a:t>l</a:t>
            </a:r>
            <a:r>
              <a:rPr lang="zh-CN" altLang="en-US" sz="2400" dirty="0"/>
              <a:t>都是正整数。所以</a:t>
            </a:r>
            <a:r>
              <a:rPr lang="en-US" sz="2400" dirty="0"/>
              <a:t>, </a:t>
            </a:r>
            <a:r>
              <a:rPr lang="en-US" sz="2400" i="1" dirty="0"/>
              <a:t>c</a:t>
            </a:r>
            <a:r>
              <a:rPr lang="en-US" sz="2400" dirty="0"/>
              <a:t> = </a:t>
            </a:r>
            <a:r>
              <a:rPr lang="en-US" sz="2400" i="1" dirty="0"/>
              <a:t>a</a:t>
            </a:r>
            <a:r>
              <a:rPr lang="en-US" sz="2400" dirty="0"/>
              <a:t>(</a:t>
            </a:r>
            <a:r>
              <a:rPr lang="en-US" sz="2400" i="1" dirty="0"/>
              <a:t>kl</a:t>
            </a:r>
            <a:r>
              <a:rPr lang="en-US" sz="2400" dirty="0"/>
              <a:t>), </a:t>
            </a:r>
            <a:r>
              <a:rPr lang="zh-CN" altLang="en-US" sz="2400" dirty="0"/>
              <a:t>从而可以得到</a:t>
            </a:r>
            <a:r>
              <a:rPr lang="en-US" altLang="zh-CN" sz="2400" dirty="0"/>
              <a:t>a</a:t>
            </a:r>
            <a:r>
              <a:rPr lang="zh-CN" altLang="en-US" sz="2400" dirty="0"/>
              <a:t>能够整除</a:t>
            </a:r>
            <a:r>
              <a:rPr lang="en-US" altLang="zh-CN" sz="2400" dirty="0"/>
              <a:t>c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等价类</a:t>
            </a:r>
            <a:r>
              <a:rPr lang="en-US" altLang="zh-CN" dirty="0"/>
              <a:t>(</a:t>
            </a:r>
            <a:r>
              <a:rPr lang="en-US" dirty="0">
                <a:sym typeface="+mn-ea"/>
              </a:rPr>
              <a:t>Equivalence Classes)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464" y="1254770"/>
            <a:ext cx="8435280" cy="4713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200" b="1" dirty="0">
                <a:solidFill>
                  <a:srgbClr val="FF0000"/>
                </a:solidFill>
              </a:rPr>
              <a:t>定义：</a:t>
            </a:r>
            <a:r>
              <a:rPr lang="zh-CN" altLang="en-US" sz="2200" b="1" dirty="0"/>
              <a:t>设</a:t>
            </a:r>
            <a:r>
              <a:rPr lang="en-US" sz="2200" dirty="0" err="1"/>
              <a:t>R是集合A上的等价关系，与A的元素a相关的所有元素的集合称</a:t>
            </a:r>
            <a:r>
              <a:rPr lang="zh-CN" altLang="en-US" sz="2200" dirty="0"/>
              <a:t>为</a:t>
            </a:r>
            <a:r>
              <a:rPr lang="en-US" sz="2200" dirty="0" err="1"/>
              <a:t>a的等价类。a相</a:t>
            </a:r>
            <a:r>
              <a:rPr lang="zh-CN" altLang="en-US" sz="2200" dirty="0"/>
              <a:t>对</a:t>
            </a:r>
            <a:r>
              <a:rPr lang="en-US" sz="2200" dirty="0" err="1"/>
              <a:t>于R的等价类用</a:t>
            </a:r>
            <a:r>
              <a:rPr lang="en-US" sz="2200" dirty="0"/>
              <a:t>[a]</a:t>
            </a:r>
            <a:r>
              <a:rPr lang="en-US" sz="2200" baseline="-25000" dirty="0"/>
              <a:t>R</a:t>
            </a:r>
            <a:r>
              <a:rPr lang="en-US" sz="2200" dirty="0"/>
              <a:t>表示。  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zh-CN" altLang="en-US" sz="2200" dirty="0"/>
              <a:t>没有歧义时</a:t>
            </a:r>
            <a:r>
              <a:rPr lang="en-US" sz="2200" dirty="0"/>
              <a:t>，我</a:t>
            </a:r>
            <a:r>
              <a:rPr lang="zh-CN" altLang="en-US" sz="2200" dirty="0"/>
              <a:t>们</a:t>
            </a:r>
            <a:r>
              <a:rPr lang="en-US" sz="2200" dirty="0" err="1"/>
              <a:t>可以把</a:t>
            </a:r>
            <a:r>
              <a:rPr lang="zh-CN" altLang="en-US" sz="2200" dirty="0"/>
              <a:t>这</a:t>
            </a:r>
            <a:r>
              <a:rPr lang="en-US" sz="2200" dirty="0" err="1"/>
              <a:t>个等价类写成</a:t>
            </a:r>
            <a:r>
              <a:rPr lang="en-US" sz="2200" dirty="0"/>
              <a:t>[a]，</a:t>
            </a:r>
            <a:r>
              <a:rPr lang="en-US" sz="2200" dirty="0" err="1"/>
              <a:t>不加</a:t>
            </a:r>
            <a:r>
              <a:rPr lang="zh-CN" altLang="en-US" sz="2200" dirty="0"/>
              <a:t>下标</a:t>
            </a:r>
            <a:r>
              <a:rPr lang="en-US" sz="2200" dirty="0"/>
              <a:t>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/>
              <p:cNvSpPr txBox="1"/>
              <p:nvPr/>
            </p:nvSpPr>
            <p:spPr>
              <a:xfrm>
                <a:off x="2402205" y="2425065"/>
                <a:ext cx="3846195" cy="73025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00000"/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05" y="2425065"/>
                <a:ext cx="3846195" cy="7302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>
            <a:spLocks noGrp="1"/>
          </p:cNvSpPr>
          <p:nvPr>
            <p:ph idx="4294967295"/>
          </p:nvPr>
        </p:nvSpPr>
        <p:spPr>
          <a:xfrm>
            <a:off x="228600" y="3505200"/>
            <a:ext cx="8740080" cy="18288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2200" dirty="0"/>
              <a:t>如果</a:t>
            </a:r>
            <a:r>
              <a:rPr lang="en-US" sz="2200" i="1" dirty="0"/>
              <a:t> b </a:t>
            </a:r>
            <a:r>
              <a:rPr lang="en-US" sz="2200" dirty="0">
                <a:ea typeface="Cambria Math" panose="02040503050406030204"/>
              </a:rPr>
              <a:t>∈ </a:t>
            </a:r>
            <a:r>
              <a:rPr lang="en-US" sz="2200" dirty="0"/>
              <a:t>[</a:t>
            </a:r>
            <a:r>
              <a:rPr lang="en-US" sz="2200" i="1" dirty="0"/>
              <a:t>a</a:t>
            </a:r>
            <a:r>
              <a:rPr lang="en-US" sz="2200" dirty="0"/>
              <a:t>]</a:t>
            </a:r>
            <a:r>
              <a:rPr lang="en-US" sz="2200" i="1" baseline="-25000" dirty="0"/>
              <a:t>R</a:t>
            </a:r>
            <a:r>
              <a:rPr lang="en-US" sz="2200" dirty="0"/>
              <a:t>,</a:t>
            </a:r>
            <a:r>
              <a:rPr lang="zh-CN" altLang="en-US" sz="2200" dirty="0"/>
              <a:t>则</a:t>
            </a:r>
            <a:r>
              <a:rPr lang="en-US" altLang="zh-CN" sz="2200" dirty="0"/>
              <a:t>b</a:t>
            </a:r>
            <a:r>
              <a:rPr lang="zh-CN" altLang="en-US" sz="2200" dirty="0"/>
              <a:t>被称为该等价类的代表。一个类中的任何元素都可以作为该类的代表。</a:t>
            </a:r>
            <a:endParaRPr lang="en-US" altLang="zh-CN" sz="2200" dirty="0"/>
          </a:p>
          <a:p>
            <a:pPr>
              <a:spcBef>
                <a:spcPts val="600"/>
              </a:spcBef>
            </a:pPr>
            <a:endParaRPr lang="zh-CN" altLang="en-US" sz="2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等价类</a:t>
            </a:r>
            <a:r>
              <a:rPr lang="en-US" altLang="zh-CN" dirty="0"/>
              <a:t>(</a:t>
            </a:r>
            <a:r>
              <a:rPr lang="en-US" dirty="0">
                <a:sym typeface="+mn-ea"/>
              </a:rPr>
              <a:t>Equivalence Classes)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246380" y="1295400"/>
                <a:ext cx="8740080" cy="182880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CN" altLang="en-US" sz="2200" dirty="0"/>
                  <a:t>余数相同的等价类：一个整数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的等价类，以</a:t>
                </a:r>
                <a:r>
                  <a:rPr lang="en-US" altLang="zh-CN" sz="2200" dirty="0"/>
                  <a:t>m</a:t>
                </a:r>
                <a:r>
                  <a:rPr lang="zh-CN" altLang="en-US" sz="2200" dirty="0"/>
                  <a:t>为模数，表示为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600"/>
                  </a:spcBef>
                </a:pPr>
                <a:r>
                  <a:rPr lang="zh-CN" altLang="en-US" sz="2200" dirty="0"/>
                  <a:t>例：</a:t>
                </a:r>
              </a:p>
            </p:txBody>
          </p:sp>
        </mc:Choice>
        <mc:Fallback xmlns="">
          <p:sp>
            <p:nvSpPr>
              <p:cNvPr id="4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6380" y="1295400"/>
                <a:ext cx="8740080" cy="1828800"/>
              </a:xfrm>
              <a:blipFill rotWithShape="1">
                <a:blip r:embed="rId2"/>
                <a:stretch>
                  <a:fillRect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5"/>
              <p:cNvSpPr txBox="1"/>
              <p:nvPr/>
            </p:nvSpPr>
            <p:spPr>
              <a:xfrm>
                <a:off x="992505" y="2438400"/>
                <a:ext cx="7971790" cy="4318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zh-CN" altLang="en-US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05" y="2438400"/>
                <a:ext cx="7971790" cy="431800"/>
              </a:xfrm>
              <a:prstGeom prst="rect">
                <a:avLst/>
              </a:prstGeom>
              <a:blipFill rotWithShape="1">
                <a:blip r:embed="rId3"/>
                <a:stretch>
                  <a:fillRect b="-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7"/>
              <p:cNvSpPr txBox="1"/>
              <p:nvPr/>
            </p:nvSpPr>
            <p:spPr>
              <a:xfrm>
                <a:off x="1066800" y="2971800"/>
                <a:ext cx="7535545" cy="26289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−8,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4, 0, 4, 8, 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−7,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3, 1, 5, 9, 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−6,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2, 2, 6, 10, 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zh-CN" altLang="en-US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−5,</m:t>
                          </m:r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1, 3, 7, 11, 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zh-CN" altLang="en-US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971800"/>
                <a:ext cx="7535545" cy="26289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等价类和</a:t>
            </a:r>
            <a:r>
              <a:rPr lang="zh-CN" altLang="en-US" dirty="0"/>
              <a:t>划分</a:t>
            </a:r>
            <a:br>
              <a:rPr lang="en-US" dirty="0"/>
            </a:br>
            <a:r>
              <a:rPr lang="en-US" dirty="0"/>
              <a:t>Equivalence Classes and Partitions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CN" altLang="en-US" sz="2200" b="1" dirty="0">
                    <a:solidFill>
                      <a:srgbClr val="FF0000"/>
                    </a:solidFill>
                  </a:rPr>
                  <a:t>定理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200" dirty="0"/>
                  <a:t> </a:t>
                </a:r>
                <a:r>
                  <a:rPr lang="zh-CN" altLang="en-US" sz="2200" dirty="0"/>
                  <a:t>让</a:t>
                </a:r>
                <a:r>
                  <a:rPr lang="en-US" sz="2200" dirty="0" err="1"/>
                  <a:t>R是一个集合A上的等价关系</a:t>
                </a:r>
                <a:r>
                  <a:rPr lang="en-US" sz="2200" dirty="0"/>
                  <a:t>，</a:t>
                </a:r>
                <a:r>
                  <a:rPr lang="zh-CN" altLang="en-US" sz="2200" dirty="0"/>
                  <a:t>对</a:t>
                </a:r>
                <a:r>
                  <a:rPr lang="en-US" sz="2200" dirty="0" err="1"/>
                  <a:t>于A的元素a和b</a:t>
                </a:r>
                <a:r>
                  <a:rPr lang="en-US" sz="2200" dirty="0"/>
                  <a:t>，</a:t>
                </a:r>
                <a:r>
                  <a:rPr lang="zh-CN" altLang="en-US" sz="2200" dirty="0"/>
                  <a:t>这</a:t>
                </a:r>
                <a:r>
                  <a:rPr lang="en-US" sz="2200" dirty="0"/>
                  <a:t>些</a:t>
                </a:r>
                <a:r>
                  <a:rPr lang="zh-CN" altLang="en-US" sz="2200" dirty="0"/>
                  <a:t>表达式</a:t>
                </a:r>
                <a:r>
                  <a:rPr lang="en-US" sz="2200" dirty="0" err="1"/>
                  <a:t>是等价的</a:t>
                </a:r>
                <a:r>
                  <a:rPr lang="en-US" sz="2200" dirty="0"/>
                  <a:t>。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/>
                  <a:t>      (</a:t>
                </a:r>
                <a:r>
                  <a:rPr lang="en-US" sz="2200" i="1" dirty="0" err="1"/>
                  <a:t>i</a:t>
                </a:r>
                <a:r>
                  <a:rPr lang="en-US" sz="2200" dirty="0"/>
                  <a:t>)   </a:t>
                </a:r>
                <a:r>
                  <a:rPr lang="en-US" sz="2200" i="1" dirty="0" err="1"/>
                  <a:t>aRb</a:t>
                </a:r>
                <a:endParaRPr lang="en-US" sz="2200" i="1" dirty="0"/>
              </a:p>
              <a:p>
                <a:pPr lvl="1" indent="0">
                  <a:spcBef>
                    <a:spcPts val="600"/>
                  </a:spcBef>
                  <a:buNone/>
                </a:pPr>
                <a:r>
                  <a:rPr lang="en-US" sz="2200" dirty="0"/>
                  <a:t>(</a:t>
                </a:r>
                <a:r>
                  <a:rPr lang="en-US" sz="2200" i="1" dirty="0"/>
                  <a:t>ii</a:t>
                </a:r>
                <a:r>
                  <a:rPr lang="en-US" sz="2200" dirty="0"/>
                  <a:t>)  [</a:t>
                </a:r>
                <a:r>
                  <a:rPr lang="en-US" sz="2200" i="1" dirty="0"/>
                  <a:t>a</a:t>
                </a:r>
                <a:r>
                  <a:rPr lang="en-US" sz="2200" dirty="0"/>
                  <a:t>] = [</a:t>
                </a:r>
                <a:r>
                  <a:rPr lang="en-US" sz="2200" i="1" dirty="0"/>
                  <a:t>b</a:t>
                </a:r>
                <a:r>
                  <a:rPr lang="en-US" sz="2200" dirty="0"/>
                  <a:t>]</a:t>
                </a:r>
              </a:p>
              <a:p>
                <a:pPr lvl="1" indent="0">
                  <a:spcBef>
                    <a:spcPts val="600"/>
                  </a:spcBef>
                  <a:buNone/>
                </a:pPr>
                <a:r>
                  <a:rPr lang="en-US" sz="2200" dirty="0"/>
                  <a:t>(</a:t>
                </a:r>
                <a:r>
                  <a:rPr lang="en-US" sz="2200" i="1" dirty="0"/>
                  <a:t>iii</a:t>
                </a:r>
                <a:r>
                  <a:rPr lang="en-US" sz="2200" dirty="0"/>
                  <a:t>) [</a:t>
                </a:r>
                <a:r>
                  <a:rPr lang="en-US" sz="2200" i="1" dirty="0"/>
                  <a:t>a</a:t>
                </a:r>
                <a:r>
                  <a:rPr lang="en-US" sz="2200" dirty="0"/>
                  <a:t>] </a:t>
                </a:r>
                <a:r>
                  <a:rPr lang="en-US" sz="2200" dirty="0">
                    <a:ea typeface="Cambria Math" panose="02040503050406030204"/>
                  </a:rPr>
                  <a:t>∩</a:t>
                </a:r>
                <a:r>
                  <a:rPr lang="en-US" sz="2200" dirty="0"/>
                  <a:t> [</a:t>
                </a:r>
                <a:r>
                  <a:rPr lang="en-US" sz="2200" i="1" dirty="0"/>
                  <a:t>b</a:t>
                </a:r>
                <a:r>
                  <a:rPr lang="en-US" sz="2200" dirty="0"/>
                  <a:t>]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dirty="0">
                    <a:ea typeface="Cambria Math" panose="02040503050406030204"/>
                  </a:rPr>
                  <a:t>∅</a:t>
                </a:r>
                <a:endParaRPr lang="en-US" sz="2200" dirty="0">
                  <a:ea typeface="Cambria Math" panose="02040503050406030204"/>
                </a:endParaRPr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集合的划分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定义</a:t>
                </a:r>
                <a:r>
                  <a:rPr lang="en-US" b="1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/>
                  <a:t> 一个集合S的</a:t>
                </a:r>
                <a:r>
                  <a:rPr lang="zh-CN" altLang="en-US" dirty="0"/>
                  <a:t>划分</a:t>
                </a:r>
                <a:r>
                  <a:rPr lang="en-US" dirty="0" err="1"/>
                  <a:t>是S的不相交的非空子集的集合</a:t>
                </a:r>
                <a:r>
                  <a:rPr lang="en-US" dirty="0"/>
                  <a:t>，</a:t>
                </a:r>
                <a:r>
                  <a:rPr lang="zh-CN" altLang="en-US" dirty="0"/>
                  <a:t>这</a:t>
                </a:r>
                <a:r>
                  <a:rPr lang="en-US" dirty="0" err="1"/>
                  <a:t>些子集以S</a:t>
                </a:r>
                <a:r>
                  <a:rPr lang="zh-CN" altLang="en-US" dirty="0"/>
                  <a:t>为</a:t>
                </a:r>
                <a:r>
                  <a:rPr lang="en-US" dirty="0"/>
                  <a:t>其</a:t>
                </a:r>
                <a:r>
                  <a:rPr lang="zh-CN" altLang="en-US" dirty="0"/>
                  <a:t>并集</a:t>
                </a:r>
                <a:r>
                  <a:rPr lang="en-US" dirty="0"/>
                  <a:t>。</a:t>
                </a:r>
                <a:r>
                  <a:rPr lang="zh-CN" altLang="en-US" dirty="0"/>
                  <a:t>换句话说，所有子集</a:t>
                </a:r>
                <a:r>
                  <a:rPr lang="en-US" dirty="0"/>
                  <a:t> </a:t>
                </a:r>
                <a:r>
                  <a:rPr lang="en-US" i="1" dirty="0"/>
                  <a:t>A</a:t>
                </a:r>
                <a:r>
                  <a:rPr lang="en-US" i="1" baseline="-25000" dirty="0"/>
                  <a:t>i</a:t>
                </a:r>
                <a:r>
                  <a:rPr lang="en-US" dirty="0"/>
                  <a:t>, </a:t>
                </a:r>
                <a:r>
                  <a:rPr lang="zh-CN" altLang="en-US" dirty="0"/>
                  <a:t>其中</a:t>
                </a:r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/>
                  </a:rPr>
                  <a:t>∈</a:t>
                </a:r>
                <a:r>
                  <a:rPr lang="en-US" dirty="0"/>
                  <a:t> </a:t>
                </a:r>
                <a:r>
                  <a:rPr lang="en-US" i="1" dirty="0"/>
                  <a:t>I</a:t>
                </a:r>
                <a:r>
                  <a:rPr lang="en-US" dirty="0"/>
                  <a:t> (I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index set</a:t>
                </a:r>
                <a:r>
                  <a:rPr lang="en-US" dirty="0"/>
                  <a:t>), </a:t>
                </a:r>
                <a:r>
                  <a:rPr lang="zh-CN" altLang="en-US" dirty="0"/>
                  <a:t>共同组成了</a:t>
                </a:r>
                <a:r>
                  <a:rPr lang="en-US" dirty="0"/>
                  <a:t> </a:t>
                </a:r>
                <a:r>
                  <a:rPr lang="en-US" i="1" dirty="0"/>
                  <a:t>S</a:t>
                </a:r>
                <a:r>
                  <a:rPr lang="zh-CN" altLang="en-US" i="1" dirty="0"/>
                  <a:t>，</a:t>
                </a:r>
                <a:r>
                  <a:rPr lang="zh-CN" altLang="en-US" dirty="0"/>
                  <a:t>当且仅当：</a:t>
                </a:r>
              </a:p>
              <a:p>
                <a:pPr lvl="1"/>
                <a:r>
                  <a:rPr lang="en-US" i="1" dirty="0"/>
                  <a:t>A</a:t>
                </a:r>
                <a:r>
                  <a:rPr lang="en-US" i="1" baseline="-25000" dirty="0"/>
                  <a:t>i</a:t>
                </a:r>
                <a:r>
                  <a:rPr lang="en-US" dirty="0">
                    <a:ea typeface="Cambria Math" panose="02040503050406030204"/>
                  </a:rPr>
                  <a:t> ≠ ∅ for </a:t>
                </a:r>
                <a:r>
                  <a:rPr lang="en-US" i="1" dirty="0" err="1"/>
                  <a:t>i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/>
                  </a:rPr>
                  <a:t>∈</a:t>
                </a:r>
                <a:r>
                  <a:rPr lang="en-US" dirty="0"/>
                  <a:t> </a:t>
                </a:r>
                <a:r>
                  <a:rPr lang="en-US" i="1" dirty="0"/>
                  <a:t>I,</a:t>
                </a:r>
              </a:p>
              <a:p>
                <a:pPr lvl="1"/>
                <a:r>
                  <a:rPr lang="en-US" i="1" dirty="0"/>
                  <a:t>A</a:t>
                </a:r>
                <a:r>
                  <a:rPr lang="en-US" i="1" baseline="-25000" dirty="0"/>
                  <a:t>i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/>
                  </a:rPr>
                  <a:t>∩</a:t>
                </a:r>
                <a:r>
                  <a:rPr lang="en-US" dirty="0"/>
                  <a:t> </a:t>
                </a:r>
                <a:r>
                  <a:rPr lang="en-US" i="1" dirty="0" err="1"/>
                  <a:t>A</a:t>
                </a:r>
                <a:r>
                  <a:rPr lang="en-US" i="1" baseline="-25000" dirty="0" err="1"/>
                  <a:t>j</a:t>
                </a:r>
                <a:r>
                  <a:rPr lang="en-US" i="1" dirty="0"/>
                  <a:t> = </a:t>
                </a:r>
                <a:r>
                  <a:rPr lang="en-US" dirty="0">
                    <a:ea typeface="Cambria Math" panose="02040503050406030204"/>
                  </a:rPr>
                  <a:t>∅ </a:t>
                </a:r>
                <a:r>
                  <a:rPr lang="en-US" dirty="0"/>
                  <a:t>when </a:t>
                </a:r>
                <a:r>
                  <a:rPr lang="en-US" i="1" dirty="0" err="1"/>
                  <a:t>i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/>
                  </a:rPr>
                  <a:t>≠ </a:t>
                </a:r>
                <a:r>
                  <a:rPr lang="en-US" i="1" dirty="0"/>
                  <a:t>j,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4" r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/>
          <p:cNvSpPr txBox="1"/>
          <p:nvPr/>
        </p:nvSpPr>
        <p:spPr>
          <a:xfrm>
            <a:off x="1447800" y="4419600"/>
            <a:ext cx="1555200" cy="856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8" name="Picture 4" descr="A partition of a set. There is an ellipse divided into 9 parts labeled from A subscript 1 to A subscript 9.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573756"/>
            <a:ext cx="3312160" cy="21031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idx="4294967295"/>
          </p:nvPr>
        </p:nvSpPr>
        <p:spPr>
          <a:xfrm>
            <a:off x="5202341" y="5859463"/>
            <a:ext cx="2560320" cy="533400"/>
          </a:xfrm>
        </p:spPr>
        <p:txBody>
          <a:bodyPr>
            <a:normAutofit fontScale="90000"/>
          </a:bodyPr>
          <a:lstStyle/>
          <a:p>
            <a:r>
              <a:rPr lang="zh-CN" altLang="en-US" sz="2400" dirty="0"/>
              <a:t>集合的划分例子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一个等价关系分割一个集合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设</a:t>
                </a:r>
                <a:r>
                  <a:rPr lang="en-US" sz="2200" dirty="0" err="1"/>
                  <a:t>R是集合A上的一个等价关系，R的所有等价类的</a:t>
                </a:r>
                <a:r>
                  <a:rPr lang="zh-CN" altLang="en-US" sz="2200" dirty="0"/>
                  <a:t>联</a:t>
                </a:r>
                <a:r>
                  <a:rPr lang="en-US" sz="2200" dirty="0" err="1"/>
                  <a:t>合就是A的全部，因</a:t>
                </a:r>
                <a:r>
                  <a:rPr lang="zh-CN" altLang="en-US" sz="2200" dirty="0"/>
                  <a:t>为</a:t>
                </a:r>
                <a:r>
                  <a:rPr lang="en-US" sz="2200" dirty="0" err="1"/>
                  <a:t>A的一个元素a在它自己的等价类</a:t>
                </a:r>
                <a:r>
                  <a:rPr lang="en-US" sz="2200" dirty="0"/>
                  <a:t>[a]</a:t>
                </a:r>
                <a:r>
                  <a:rPr lang="en-US" sz="2200" baseline="-25000" dirty="0"/>
                  <a:t>R</a:t>
                </a:r>
                <a:r>
                  <a:rPr lang="en-US" sz="2200" dirty="0"/>
                  <a:t>中。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zh-CN" altLang="en-US" sz="2200" dirty="0"/>
                  <a:t>这</a:t>
                </a:r>
                <a:r>
                  <a:rPr lang="en-US" sz="2200" dirty="0" err="1"/>
                  <a:t>些等价类要么相等，要么不相交，所以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sz="2200" dirty="0"/>
                  <a:t>等价于</a:t>
                </a:r>
                <a:endParaRPr lang="en-US" sz="2200" dirty="0"/>
              </a:p>
              <a:p>
                <a:r>
                  <a:rPr lang="en-US" sz="2200" dirty="0"/>
                  <a:t>                  </a:t>
                </a:r>
                <a:r>
                  <a:rPr lang="en-US" sz="2200" dirty="0" err="1"/>
                  <a:t>因此，等价类构成了A的一个分区</a:t>
                </a:r>
                <a:r>
                  <a:rPr lang="en-US" sz="2200" dirty="0"/>
                  <a:t>，</a:t>
                </a:r>
                <a:r>
                  <a:rPr lang="zh-CN" altLang="en-US" sz="2200" dirty="0"/>
                  <a:t>因为它们将</a:t>
                </a:r>
                <a:r>
                  <a:rPr lang="en-US" sz="2200" dirty="0" err="1"/>
                  <a:t>A分成了不相交的子集</a:t>
                </a:r>
                <a:r>
                  <a:rPr lang="zh-CN" altLang="en-US" sz="2200" dirty="0"/>
                  <a:t>。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"/>
              <p:cNvSpPr txBox="1"/>
              <p:nvPr/>
            </p:nvSpPr>
            <p:spPr>
              <a:xfrm>
                <a:off x="3656965" y="2667000"/>
                <a:ext cx="1605915" cy="737235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sup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965" y="2667000"/>
                <a:ext cx="1605915" cy="737235"/>
              </a:xfrm>
              <a:prstGeom prst="rect">
                <a:avLst/>
              </a:prstGeom>
              <a:blipFill rotWithShape="1">
                <a:blip r:embed="rId3"/>
                <a:stretch>
                  <a:fillRect r="-12811" b="-17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5"/>
          <p:cNvSpPr txBox="1"/>
          <p:nvPr/>
        </p:nvSpPr>
        <p:spPr>
          <a:xfrm>
            <a:off x="5638800" y="4647934"/>
            <a:ext cx="2277828" cy="5837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7"/>
              <p:cNvSpPr txBox="1"/>
              <p:nvPr/>
            </p:nvSpPr>
            <p:spPr>
              <a:xfrm>
                <a:off x="457200" y="4038391"/>
                <a:ext cx="1632585" cy="45910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391"/>
                <a:ext cx="1632585" cy="459105"/>
              </a:xfrm>
              <a:prstGeom prst="rect">
                <a:avLst/>
              </a:prstGeom>
              <a:blipFill rotWithShape="1">
                <a:blip r:embed="rId4"/>
                <a:stretch>
                  <a:fillRect t="-93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偏序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偏序定义</a:t>
            </a:r>
            <a:endParaRPr lang="en-US" altLang="zh-CN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词汇</a:t>
            </a:r>
            <a:r>
              <a:rPr lang="en-US" dirty="0" err="1"/>
              <a:t>学排序</a:t>
            </a:r>
            <a:endParaRPr lang="en-US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Hasse</a:t>
            </a:r>
            <a:r>
              <a:rPr lang="en-US" dirty="0"/>
              <a:t> </a:t>
            </a:r>
            <a:r>
              <a:rPr lang="zh-CN" altLang="en-US" dirty="0"/>
              <a:t>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偏序</a:t>
            </a:r>
            <a:r>
              <a:rPr lang="en-US" altLang="zh-CN" dirty="0"/>
              <a:t>(Partial Orderings)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</a:rPr>
              <a:t>定义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/>
              <a:t> 一个集合S上的关系R如果是</a:t>
            </a:r>
            <a:r>
              <a:rPr lang="zh-CN" altLang="en-US" dirty="0"/>
              <a:t>自反</a:t>
            </a:r>
            <a:r>
              <a:rPr lang="en-US" dirty="0"/>
              <a:t>的、</a:t>
            </a:r>
            <a:r>
              <a:rPr lang="zh-CN" altLang="en-US" dirty="0"/>
              <a:t>反对称</a:t>
            </a:r>
            <a:r>
              <a:rPr lang="en-US" dirty="0" err="1"/>
              <a:t>的和</a:t>
            </a:r>
            <a:r>
              <a:rPr lang="zh-CN" altLang="en-US" dirty="0"/>
              <a:t>有传递</a:t>
            </a:r>
            <a:r>
              <a:rPr lang="en-US" dirty="0" err="1"/>
              <a:t>性的</a:t>
            </a:r>
            <a:r>
              <a:rPr lang="en-US" dirty="0"/>
              <a:t>，</a:t>
            </a:r>
            <a:r>
              <a:rPr lang="zh-CN" altLang="en-US" dirty="0"/>
              <a:t>则</a:t>
            </a:r>
            <a:r>
              <a:rPr lang="en-US" dirty="0" err="1"/>
              <a:t>被称</a:t>
            </a:r>
            <a:r>
              <a:rPr lang="zh-CN" altLang="en-US" dirty="0"/>
              <a:t>为偏序</a:t>
            </a:r>
            <a:r>
              <a:rPr lang="en-US" dirty="0"/>
              <a:t>。 </a:t>
            </a:r>
            <a:r>
              <a:rPr lang="en-US" dirty="0" err="1"/>
              <a:t>一个集合</a:t>
            </a:r>
            <a:r>
              <a:rPr lang="zh-CN" altLang="en-US" dirty="0"/>
              <a:t>连</a:t>
            </a:r>
            <a:r>
              <a:rPr lang="en-US" dirty="0" err="1"/>
              <a:t>同一个</a:t>
            </a:r>
            <a:r>
              <a:rPr lang="zh-CN" altLang="en-US" dirty="0"/>
              <a:t>偏序关系</a:t>
            </a:r>
            <a:r>
              <a:rPr lang="en-US" dirty="0" err="1"/>
              <a:t>R被称</a:t>
            </a:r>
            <a:r>
              <a:rPr lang="zh-CN" altLang="en-US" dirty="0"/>
              <a:t>为偏</a:t>
            </a:r>
            <a:r>
              <a:rPr lang="en-US" dirty="0" err="1"/>
              <a:t>序集合</a:t>
            </a:r>
            <a:r>
              <a:rPr lang="en-US" dirty="0"/>
              <a:t>, </a:t>
            </a:r>
            <a:r>
              <a:rPr lang="zh-CN" altLang="en-US" dirty="0"/>
              <a:t>或偏序集，表示为</a:t>
            </a:r>
            <a:r>
              <a:rPr lang="en-US" dirty="0"/>
              <a:t> (</a:t>
            </a:r>
            <a:r>
              <a:rPr lang="en-US" i="1" dirty="0"/>
              <a:t>S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).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偏序</a:t>
            </a:r>
            <a:r>
              <a:rPr lang="en-US" altLang="zh-CN" dirty="0"/>
              <a:t>(Partial Orderings)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例</a:t>
            </a:r>
            <a:r>
              <a:rPr lang="en-US" dirty="0"/>
              <a:t>: </a:t>
            </a:r>
            <a:r>
              <a:rPr lang="zh-CN" altLang="en-US" dirty="0"/>
              <a:t>证</a:t>
            </a:r>
            <a:r>
              <a:rPr lang="en-US" dirty="0"/>
              <a:t>明 “</a:t>
            </a:r>
            <a:r>
              <a:rPr lang="en-US" dirty="0" err="1"/>
              <a:t>大于或等于</a:t>
            </a:r>
            <a:r>
              <a:rPr lang="en-US" dirty="0"/>
              <a:t> ”</a:t>
            </a:r>
            <a:r>
              <a:rPr lang="en-US" dirty="0" err="1"/>
              <a:t>关系</a:t>
            </a:r>
            <a:r>
              <a:rPr lang="en-US" dirty="0"/>
              <a:t>(≥)</a:t>
            </a:r>
            <a:r>
              <a:rPr lang="en-US" dirty="0" err="1"/>
              <a:t>是整数集合上的一个</a:t>
            </a:r>
            <a:r>
              <a:rPr lang="zh-CN" altLang="en-US" dirty="0"/>
              <a:t>偏</a:t>
            </a:r>
            <a:r>
              <a:rPr lang="en-US" dirty="0"/>
              <a:t>序.</a:t>
            </a:r>
          </a:p>
          <a:p>
            <a:pPr lvl="1"/>
            <a:r>
              <a:rPr lang="zh-CN" altLang="en-US" i="1" dirty="0"/>
              <a:t>自反性</a:t>
            </a:r>
            <a:r>
              <a:rPr lang="en-US" dirty="0"/>
              <a:t>: 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≥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zh-CN" altLang="en-US" dirty="0"/>
              <a:t>对于任意整数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1"/>
            <a:r>
              <a:rPr lang="zh-CN" altLang="en-US" i="1" dirty="0" err="1"/>
              <a:t>反对称性</a:t>
            </a:r>
            <a:r>
              <a:rPr lang="en-US" dirty="0"/>
              <a:t>: </a:t>
            </a:r>
            <a:r>
              <a:rPr lang="zh-CN" altLang="en-US" dirty="0"/>
              <a:t>如果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≥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zh-CN" altLang="en-US" dirty="0"/>
              <a:t>且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≥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, </a:t>
            </a:r>
            <a:r>
              <a:rPr lang="zh-CN" altLang="en-US" dirty="0"/>
              <a:t>推出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= </a:t>
            </a:r>
            <a:r>
              <a:rPr lang="en-US" i="1" dirty="0"/>
              <a:t>b.</a:t>
            </a:r>
          </a:p>
          <a:p>
            <a:pPr lvl="1"/>
            <a:r>
              <a:rPr lang="zh-CN" altLang="en-US" i="1" dirty="0"/>
              <a:t>传递性</a:t>
            </a:r>
            <a:r>
              <a:rPr lang="en-US" dirty="0"/>
              <a:t>: </a:t>
            </a:r>
            <a:r>
              <a:rPr lang="zh-CN" altLang="en-US" dirty="0"/>
              <a:t>如果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≥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zh-CN" altLang="en-US" dirty="0"/>
              <a:t>且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≥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zh-CN" altLang="en-US" dirty="0"/>
              <a:t>推出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≥</a:t>
            </a:r>
            <a:r>
              <a:rPr lang="en-US" dirty="0"/>
              <a:t> </a:t>
            </a:r>
            <a:r>
              <a:rPr lang="en-US" i="1" dirty="0"/>
              <a:t>c.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cap="all" dirty="0"/>
              <a:t>课程考评：</a:t>
            </a:r>
            <a:endParaRPr lang="zh-CN" altLang="zh-CN" b="1" cap="al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期末</a:t>
            </a:r>
            <a:r>
              <a:rPr lang="zh-CN" altLang="en-US" dirty="0"/>
              <a:t>成绩（</a:t>
            </a:r>
            <a:r>
              <a:rPr lang="en-US" altLang="zh-CN" dirty="0"/>
              <a:t>40%</a:t>
            </a:r>
            <a:r>
              <a:rPr lang="zh-CN" altLang="en-US" dirty="0"/>
              <a:t>）：</a:t>
            </a:r>
            <a:r>
              <a:rPr lang="zh-CN" altLang="zh-CN" dirty="0"/>
              <a:t>闭卷考试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期中考试（</a:t>
            </a:r>
            <a:r>
              <a:rPr lang="en-US" altLang="zh-CN" dirty="0">
                <a:sym typeface="+mn-ea"/>
              </a:rPr>
              <a:t>30%</a:t>
            </a:r>
            <a:r>
              <a:rPr lang="zh-CN" altLang="en-US" dirty="0">
                <a:sym typeface="+mn-ea"/>
              </a:rPr>
              <a:t>）：闭卷考试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>
                <a:sym typeface="+mn-ea"/>
              </a:rPr>
              <a:t>作业（</a:t>
            </a:r>
            <a:r>
              <a:rPr lang="en-US" altLang="zh-CN" dirty="0">
                <a:sym typeface="+mn-ea"/>
              </a:rPr>
              <a:t>27%</a:t>
            </a:r>
            <a:r>
              <a:rPr lang="zh-CN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: overleaf</a:t>
            </a:r>
            <a:r>
              <a:rPr lang="zh-CN" altLang="en-US" dirty="0">
                <a:sym typeface="+mn-ea"/>
              </a:rPr>
              <a:t>（强烈建议）。手写拍照不清楚，解释权属于助教和老师。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课堂（</a:t>
            </a:r>
            <a:r>
              <a:rPr lang="en-US" altLang="zh-CN" dirty="0">
                <a:sym typeface="+mn-ea"/>
              </a:rPr>
              <a:t>3%</a:t>
            </a:r>
            <a:r>
              <a:rPr lang="zh-CN" altLang="en-US" dirty="0">
                <a:sym typeface="+mn-ea"/>
              </a:rPr>
              <a:t>）：课堂纪律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AFAF9-F751-4158-97C9-0568348D1800}" type="slidenum">
              <a:rPr lang="zh-CN" altLang="en-US"/>
              <a:t>5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81200"/>
            <a:ext cx="7600950" cy="3444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偏序</a:t>
            </a:r>
            <a:r>
              <a:rPr lang="en-US" altLang="zh-CN" dirty="0"/>
              <a:t>(</a:t>
            </a:r>
            <a:r>
              <a:rPr lang="en-US" dirty="0"/>
              <a:t>Partial Orderings)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例</a:t>
            </a:r>
            <a:r>
              <a:rPr lang="en-US" dirty="0"/>
              <a:t>:  </a:t>
            </a:r>
            <a:r>
              <a:rPr lang="zh-CN" altLang="en-US" dirty="0"/>
              <a:t>证</a:t>
            </a:r>
            <a:r>
              <a:rPr lang="en-US" dirty="0"/>
              <a:t>明</a:t>
            </a:r>
            <a:r>
              <a:rPr lang="zh-CN" altLang="en-US" dirty="0"/>
              <a:t>可整除</a:t>
            </a:r>
            <a:r>
              <a:rPr lang="en-US" dirty="0"/>
              <a:t>关系(∣)是</a:t>
            </a:r>
            <a:r>
              <a:rPr lang="zh-CN" altLang="en-US" dirty="0"/>
              <a:t>正</a:t>
            </a:r>
            <a:r>
              <a:rPr lang="en-US" dirty="0" err="1"/>
              <a:t>整数集上的一个</a:t>
            </a:r>
            <a:r>
              <a:rPr lang="zh-CN" altLang="en-US" dirty="0"/>
              <a:t>偏</a:t>
            </a:r>
            <a:r>
              <a:rPr lang="en-US" dirty="0"/>
              <a:t>序.</a:t>
            </a:r>
          </a:p>
          <a:p>
            <a:pPr lvl="1"/>
            <a:r>
              <a:rPr lang="zh-CN" altLang="en-US" sz="2000" i="1" dirty="0"/>
              <a:t>自反性</a:t>
            </a:r>
            <a:r>
              <a:rPr lang="en-US" sz="2000" dirty="0"/>
              <a:t>: </a:t>
            </a:r>
            <a:r>
              <a:rPr lang="en-US" sz="2000" i="1" dirty="0"/>
              <a:t>a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∣ </a:t>
            </a:r>
            <a:r>
              <a:rPr lang="en-US" sz="2000" i="1" dirty="0">
                <a:ea typeface="Cambria Math" panose="02040503050406030204"/>
              </a:rPr>
              <a:t>a</a:t>
            </a:r>
            <a:r>
              <a:rPr lang="en-US" sz="2000" dirty="0">
                <a:ea typeface="Cambria Math" panose="02040503050406030204"/>
              </a:rPr>
              <a:t> </a:t>
            </a:r>
            <a:r>
              <a:rPr lang="zh-CN" altLang="en-US" sz="2000" b="1" dirty="0"/>
              <a:t>对于</a:t>
            </a:r>
            <a:r>
              <a:rPr lang="zh-CN" altLang="en-US" sz="2000" dirty="0">
                <a:ea typeface="Cambria Math" panose="02040503050406030204"/>
              </a:rPr>
              <a:t>任意整数</a:t>
            </a:r>
            <a:r>
              <a:rPr lang="en-US" sz="2000" dirty="0">
                <a:ea typeface="Cambria Math" panose="02040503050406030204"/>
              </a:rPr>
              <a:t> </a:t>
            </a:r>
            <a:r>
              <a:rPr lang="en-US" sz="2000" i="1" dirty="0">
                <a:ea typeface="Cambria Math" panose="02040503050406030204"/>
              </a:rPr>
              <a:t>a</a:t>
            </a:r>
            <a:r>
              <a:rPr lang="en-US" sz="2000" dirty="0">
                <a:ea typeface="Cambria Math" panose="02040503050406030204"/>
              </a:rPr>
              <a:t>.  </a:t>
            </a:r>
            <a:endParaRPr lang="en-US" sz="2000" dirty="0"/>
          </a:p>
          <a:p>
            <a:pPr lvl="1"/>
            <a:r>
              <a:rPr lang="zh-CN" altLang="en-US" sz="2000" i="1" dirty="0" err="1"/>
              <a:t>反对称性</a:t>
            </a:r>
            <a:r>
              <a:rPr lang="en-US" sz="2000" dirty="0"/>
              <a:t>: </a:t>
            </a:r>
            <a:r>
              <a:rPr lang="zh-CN" altLang="en-US" sz="2000" dirty="0"/>
              <a:t>如果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</a:t>
            </a:r>
            <a:r>
              <a:rPr lang="zh-CN" altLang="en-US" sz="2000" dirty="0"/>
              <a:t>是正整数，且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| 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zh-CN" altLang="en-US" sz="2000" dirty="0"/>
              <a:t>，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| </a:t>
            </a:r>
            <a:r>
              <a:rPr lang="en-US" sz="2000" i="1" dirty="0"/>
              <a:t>a</a:t>
            </a:r>
            <a:r>
              <a:rPr lang="zh-CN" altLang="en-US" sz="2000" i="1" dirty="0"/>
              <a:t>。</a:t>
            </a:r>
            <a:r>
              <a:rPr lang="zh-CN" altLang="en-US" sz="2000" dirty="0"/>
              <a:t>则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= </a:t>
            </a:r>
            <a:r>
              <a:rPr lang="en-US" sz="2000" i="1" dirty="0"/>
              <a:t>b</a:t>
            </a:r>
            <a:r>
              <a:rPr lang="en-US" sz="2000" dirty="0"/>
              <a:t>. </a:t>
            </a:r>
          </a:p>
          <a:p>
            <a:pPr lvl="1"/>
            <a:r>
              <a:rPr lang="zh-CN" altLang="en-US" sz="2000" i="1" dirty="0"/>
              <a:t>传递性</a:t>
            </a:r>
            <a:r>
              <a:rPr lang="en-US" sz="2000" dirty="0"/>
              <a:t>: </a:t>
            </a:r>
            <a:r>
              <a:rPr lang="zh-CN" altLang="en-US" sz="2000" dirty="0">
                <a:sym typeface="+mn-ea"/>
              </a:rPr>
              <a:t>假设</a:t>
            </a:r>
            <a:r>
              <a:rPr lang="en-US" altLang="zh-CN" sz="2000" dirty="0">
                <a:sym typeface="+mn-ea"/>
              </a:rPr>
              <a:t>a</a:t>
            </a:r>
            <a:r>
              <a:rPr lang="zh-CN" altLang="en-US" sz="2000" dirty="0">
                <a:sym typeface="+mn-ea"/>
              </a:rPr>
              <a:t>可以整除</a:t>
            </a:r>
            <a:r>
              <a:rPr lang="en-US" altLang="zh-CN" sz="2000" dirty="0">
                <a:sym typeface="+mn-ea"/>
              </a:rPr>
              <a:t>b</a:t>
            </a:r>
            <a:r>
              <a:rPr lang="zh-CN" altLang="en-US" sz="2000" dirty="0">
                <a:sym typeface="+mn-ea"/>
              </a:rPr>
              <a:t>，</a:t>
            </a:r>
            <a:r>
              <a:rPr lang="en-US" altLang="zh-CN" sz="2000" dirty="0">
                <a:sym typeface="+mn-ea"/>
              </a:rPr>
              <a:t>b</a:t>
            </a:r>
            <a:r>
              <a:rPr lang="zh-CN" altLang="en-US" sz="2000" dirty="0">
                <a:sym typeface="+mn-ea"/>
              </a:rPr>
              <a:t>可以整除</a:t>
            </a:r>
            <a:r>
              <a:rPr lang="en-US" altLang="zh-CN" sz="2000" dirty="0">
                <a:sym typeface="+mn-ea"/>
              </a:rPr>
              <a:t>c</a:t>
            </a:r>
            <a:r>
              <a:rPr lang="zh-CN" altLang="en-US" sz="2000" dirty="0">
                <a:sym typeface="+mn-ea"/>
              </a:rPr>
              <a:t>。那么可以得到</a:t>
            </a:r>
            <a:r>
              <a:rPr lang="en-US" altLang="zh-CN" sz="2000" dirty="0">
                <a:sym typeface="+mn-ea"/>
              </a:rPr>
              <a:t>b=ak</a:t>
            </a:r>
            <a:r>
              <a:rPr lang="zh-CN" altLang="en-US" sz="2000" dirty="0">
                <a:sym typeface="+mn-ea"/>
              </a:rPr>
              <a:t>，</a:t>
            </a:r>
            <a:r>
              <a:rPr lang="en-US" altLang="zh-CN" sz="2000" dirty="0">
                <a:sym typeface="+mn-ea"/>
              </a:rPr>
              <a:t>c=bl</a:t>
            </a:r>
            <a:r>
              <a:rPr lang="zh-CN" altLang="en-US" sz="2000" dirty="0">
                <a:sym typeface="+mn-ea"/>
              </a:rPr>
              <a:t>，其中</a:t>
            </a:r>
            <a:r>
              <a:rPr lang="en-US" altLang="zh-CN" sz="2000" dirty="0">
                <a:sym typeface="+mn-ea"/>
              </a:rPr>
              <a:t>k</a:t>
            </a:r>
            <a:r>
              <a:rPr lang="zh-CN" altLang="en-US" sz="2000" dirty="0">
                <a:sym typeface="+mn-ea"/>
              </a:rPr>
              <a:t>和</a:t>
            </a:r>
            <a:r>
              <a:rPr lang="en-US" altLang="zh-CN" sz="2000" dirty="0">
                <a:sym typeface="+mn-ea"/>
              </a:rPr>
              <a:t>l</a:t>
            </a:r>
            <a:r>
              <a:rPr lang="zh-CN" altLang="en-US" sz="2000" dirty="0">
                <a:sym typeface="+mn-ea"/>
              </a:rPr>
              <a:t>都是正整数。所以</a:t>
            </a:r>
            <a:r>
              <a:rPr lang="en-US" sz="2000" dirty="0">
                <a:sym typeface="+mn-ea"/>
              </a:rPr>
              <a:t>, </a:t>
            </a:r>
            <a:r>
              <a:rPr lang="en-US" sz="2000" i="1" dirty="0">
                <a:sym typeface="+mn-ea"/>
              </a:rPr>
              <a:t>c</a:t>
            </a:r>
            <a:r>
              <a:rPr lang="en-US" sz="2000" dirty="0">
                <a:sym typeface="+mn-ea"/>
              </a:rPr>
              <a:t> = </a:t>
            </a:r>
            <a:r>
              <a:rPr lang="en-US" sz="2000" i="1" dirty="0">
                <a:sym typeface="+mn-ea"/>
              </a:rPr>
              <a:t>a</a:t>
            </a:r>
            <a:r>
              <a:rPr lang="en-US" sz="2000" dirty="0">
                <a:sym typeface="+mn-ea"/>
              </a:rPr>
              <a:t>(</a:t>
            </a:r>
            <a:r>
              <a:rPr lang="en-US" sz="2000" i="1" dirty="0">
                <a:sym typeface="+mn-ea"/>
              </a:rPr>
              <a:t>kl</a:t>
            </a:r>
            <a:r>
              <a:rPr lang="en-US" sz="2000" dirty="0">
                <a:sym typeface="+mn-ea"/>
              </a:rPr>
              <a:t>), </a:t>
            </a:r>
            <a:r>
              <a:rPr lang="zh-CN" altLang="en-US" sz="2000" dirty="0">
                <a:sym typeface="+mn-ea"/>
              </a:rPr>
              <a:t>从而可以得到</a:t>
            </a:r>
            <a:r>
              <a:rPr lang="en-US" altLang="zh-CN" sz="2000" dirty="0">
                <a:sym typeface="+mn-ea"/>
              </a:rPr>
              <a:t>a</a:t>
            </a:r>
            <a:r>
              <a:rPr lang="zh-CN" altLang="en-US" sz="2000" dirty="0">
                <a:sym typeface="+mn-ea"/>
              </a:rPr>
              <a:t>能够整除</a:t>
            </a:r>
            <a:r>
              <a:rPr lang="en-US" altLang="zh-CN" sz="2000" dirty="0">
                <a:sym typeface="+mn-ea"/>
              </a:rPr>
              <a:t>c</a:t>
            </a:r>
            <a:r>
              <a:rPr lang="en-US" sz="2000" dirty="0"/>
              <a:t> </a:t>
            </a:r>
            <a:endParaRPr lang="en-US" sz="2000" i="1" dirty="0"/>
          </a:p>
          <a:p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偏序</a:t>
            </a:r>
            <a:r>
              <a:rPr lang="en-US" altLang="zh-CN" dirty="0"/>
              <a:t>(</a:t>
            </a:r>
            <a:r>
              <a:rPr lang="en-US" dirty="0"/>
              <a:t>Partial Orderings)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例</a:t>
            </a:r>
            <a:r>
              <a:rPr lang="en-US" dirty="0"/>
              <a:t>: </a:t>
            </a:r>
            <a:r>
              <a:rPr lang="zh-CN" altLang="en-US" dirty="0"/>
              <a:t>证</a:t>
            </a:r>
            <a:r>
              <a:rPr lang="en-US" dirty="0" err="1"/>
              <a:t>明包</a:t>
            </a:r>
            <a:r>
              <a:rPr lang="zh-CN" altLang="en-US" dirty="0"/>
              <a:t>含</a:t>
            </a:r>
            <a:r>
              <a:rPr lang="en-US" dirty="0" err="1"/>
              <a:t>关系</a:t>
            </a:r>
            <a:r>
              <a:rPr lang="en-US" dirty="0"/>
              <a:t>（⊆）</a:t>
            </a:r>
            <a:r>
              <a:rPr lang="en-US" dirty="0" err="1"/>
              <a:t>是一个集合S的</a:t>
            </a:r>
            <a:r>
              <a:rPr lang="zh-CN" altLang="en-US" dirty="0"/>
              <a:t>幂</a:t>
            </a:r>
            <a:r>
              <a:rPr lang="en-US" dirty="0" err="1"/>
              <a:t>集上的</a:t>
            </a:r>
            <a:r>
              <a:rPr lang="zh-CN" altLang="en-US" dirty="0"/>
              <a:t>偏序</a:t>
            </a:r>
            <a:r>
              <a:rPr lang="en-US" dirty="0"/>
              <a:t>。.</a:t>
            </a:r>
          </a:p>
          <a:p>
            <a:pPr lvl="1"/>
            <a:r>
              <a:rPr lang="zh-CN" altLang="en-US" i="1" dirty="0"/>
              <a:t>自反性</a:t>
            </a:r>
            <a:r>
              <a:rPr lang="en-US" dirty="0"/>
              <a:t>: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⊆ </a:t>
            </a:r>
            <a:r>
              <a:rPr lang="en-US" i="1" dirty="0">
                <a:ea typeface="Cambria Math" panose="02040503050406030204"/>
              </a:rPr>
              <a:t>A</a:t>
            </a:r>
            <a:r>
              <a:rPr lang="en-US" dirty="0">
                <a:ea typeface="Cambria Math" panose="02040503050406030204"/>
              </a:rPr>
              <a:t> </a:t>
            </a:r>
            <a:r>
              <a:rPr lang="zh-CN" altLang="en-US" dirty="0">
                <a:ea typeface="Cambria Math" panose="02040503050406030204"/>
              </a:rPr>
              <a:t>其中</a:t>
            </a:r>
            <a:r>
              <a:rPr lang="en-US" i="1" dirty="0">
                <a:ea typeface="Cambria Math" panose="02040503050406030204"/>
              </a:rPr>
              <a:t>A</a:t>
            </a:r>
            <a:r>
              <a:rPr lang="zh-CN" altLang="en-US" dirty="0">
                <a:ea typeface="Cambria Math" panose="02040503050406030204"/>
              </a:rPr>
              <a:t>是</a:t>
            </a:r>
            <a:r>
              <a:rPr lang="en-US" dirty="0">
                <a:ea typeface="Cambria Math" panose="02040503050406030204"/>
              </a:rPr>
              <a:t> </a:t>
            </a:r>
            <a:r>
              <a:rPr lang="en-US" i="1" dirty="0">
                <a:ea typeface="Cambria Math" panose="02040503050406030204"/>
              </a:rPr>
              <a:t>S </a:t>
            </a:r>
            <a:r>
              <a:rPr lang="zh-CN" altLang="en-US" dirty="0">
                <a:ea typeface="Cambria Math" panose="02040503050406030204"/>
              </a:rPr>
              <a:t>的任意子集</a:t>
            </a:r>
            <a:r>
              <a:rPr lang="en-US" dirty="0">
                <a:ea typeface="Cambria Math" panose="02040503050406030204"/>
              </a:rPr>
              <a:t>. </a:t>
            </a:r>
            <a:endParaRPr lang="en-US" dirty="0"/>
          </a:p>
          <a:p>
            <a:pPr lvl="1"/>
            <a:r>
              <a:rPr lang="zh-CN" altLang="en-US" i="1" dirty="0"/>
              <a:t>反对称性</a:t>
            </a:r>
            <a:r>
              <a:rPr lang="en-US" dirty="0"/>
              <a:t>: </a:t>
            </a:r>
            <a:r>
              <a:rPr lang="zh-CN" altLang="en-US" dirty="0"/>
              <a:t>如果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⊆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zh-CN" altLang="en-US" dirty="0"/>
              <a:t>且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⊆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zh-CN" altLang="en-US" dirty="0"/>
              <a:t>推出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= </a:t>
            </a:r>
            <a:r>
              <a:rPr lang="en-US" i="1" dirty="0"/>
              <a:t>B</a:t>
            </a:r>
            <a:r>
              <a:rPr lang="en-US" dirty="0"/>
              <a:t>.</a:t>
            </a:r>
            <a:endParaRPr lang="en-US" i="1" dirty="0"/>
          </a:p>
          <a:p>
            <a:pPr lvl="1"/>
            <a:r>
              <a:rPr lang="zh-CN" altLang="en-US" i="1" dirty="0"/>
              <a:t>传递性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zh-CN" altLang="en-US" dirty="0"/>
              <a:t>如果</a:t>
            </a:r>
            <a:r>
              <a:rPr lang="en-US" i="1" dirty="0"/>
              <a:t> 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⊆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zh-CN" altLang="en-US" dirty="0"/>
              <a:t>且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⊆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zh-CN" altLang="en-US" dirty="0"/>
              <a:t>推出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ea typeface="Cambria Math" panose="02040503050406030204"/>
              </a:rPr>
              <a:t>⊆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pPr lvl="1"/>
            <a:endParaRPr lang="en-US" i="1" dirty="0"/>
          </a:p>
          <a:p>
            <a:pPr lvl="0"/>
            <a:r>
              <a:rPr lang="zh-CN" altLang="en-US" i="1" dirty="0"/>
              <a:t>注：幂集是集合全部子集为元素构成的集合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可比较性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500" b="1" dirty="0">
                <a:solidFill>
                  <a:srgbClr val="FF0000"/>
                </a:solidFill>
              </a:rPr>
              <a:t>定义</a:t>
            </a:r>
            <a:r>
              <a:rPr lang="en-US" sz="2500" b="1" dirty="0">
                <a:solidFill>
                  <a:srgbClr val="FF0000"/>
                </a:solidFill>
              </a:rPr>
              <a:t>:</a:t>
            </a:r>
            <a:r>
              <a:rPr lang="en-US" sz="2500" dirty="0"/>
              <a:t> </a:t>
            </a:r>
            <a:r>
              <a:rPr lang="zh-CN" altLang="en-US" sz="2500" dirty="0"/>
              <a:t>元素</a:t>
            </a:r>
            <a:r>
              <a:rPr lang="en-US" altLang="zh-CN" sz="2500" dirty="0"/>
              <a:t>a</a:t>
            </a:r>
            <a:r>
              <a:rPr lang="zh-CN" altLang="en-US" sz="2500" dirty="0"/>
              <a:t>和</a:t>
            </a:r>
            <a:r>
              <a:rPr lang="en-US" altLang="zh-CN" sz="2500" dirty="0"/>
              <a:t>b</a:t>
            </a:r>
            <a:r>
              <a:rPr lang="zh-CN" altLang="en-US" sz="2500" dirty="0"/>
              <a:t>在</a:t>
            </a:r>
            <a:r>
              <a:rPr lang="en-US" sz="2500" dirty="0"/>
              <a:t> (</a:t>
            </a:r>
            <a:r>
              <a:rPr lang="en-US" sz="2500" i="1" dirty="0"/>
              <a:t>S</a:t>
            </a:r>
            <a:r>
              <a:rPr lang="en-US" sz="2500" dirty="0"/>
              <a:t>,  </a:t>
            </a:r>
            <a:r>
              <a:rPr lang="en-US" sz="2500" dirty="0">
                <a:ea typeface="Cambria Math" panose="02040503050406030204"/>
              </a:rPr>
              <a:t>≼</a:t>
            </a:r>
            <a:r>
              <a:rPr lang="en-US" sz="2500" dirty="0"/>
              <a:t>) </a:t>
            </a:r>
            <a:r>
              <a:rPr lang="zh-CN" altLang="en-US" sz="2500" dirty="0"/>
              <a:t>中是可比较的，当</a:t>
            </a:r>
            <a:r>
              <a:rPr lang="en-US" sz="2500" dirty="0"/>
              <a:t> </a:t>
            </a:r>
            <a:r>
              <a:rPr lang="en-US" sz="2500" i="1" dirty="0"/>
              <a:t>a</a:t>
            </a:r>
            <a:r>
              <a:rPr lang="en-US" sz="2500" dirty="0"/>
              <a:t> </a:t>
            </a:r>
            <a:r>
              <a:rPr lang="en-US" sz="2500" dirty="0">
                <a:ea typeface="Cambria Math" panose="02040503050406030204"/>
              </a:rPr>
              <a:t>≼</a:t>
            </a:r>
            <a:r>
              <a:rPr lang="en-US" sz="2500" dirty="0"/>
              <a:t> </a:t>
            </a:r>
            <a:r>
              <a:rPr lang="en-US" sz="2500" i="1" dirty="0"/>
              <a:t>b</a:t>
            </a:r>
            <a:r>
              <a:rPr lang="en-US" sz="2500" dirty="0"/>
              <a:t> </a:t>
            </a:r>
            <a:r>
              <a:rPr lang="zh-CN" altLang="en-US" sz="2500" dirty="0"/>
              <a:t>或</a:t>
            </a:r>
            <a:r>
              <a:rPr lang="en-US" sz="2500" dirty="0"/>
              <a:t> </a:t>
            </a:r>
            <a:r>
              <a:rPr lang="en-US" sz="2500" i="1" dirty="0"/>
              <a:t>b</a:t>
            </a:r>
            <a:r>
              <a:rPr lang="en-US" sz="2500" dirty="0"/>
              <a:t> </a:t>
            </a:r>
            <a:r>
              <a:rPr lang="en-US" sz="2500" dirty="0">
                <a:ea typeface="Cambria Math" panose="02040503050406030204"/>
              </a:rPr>
              <a:t>≼</a:t>
            </a:r>
            <a:r>
              <a:rPr lang="en-US" sz="2500" dirty="0"/>
              <a:t> </a:t>
            </a:r>
            <a:r>
              <a:rPr lang="en-US" sz="2500" i="1" dirty="0"/>
              <a:t>a</a:t>
            </a:r>
            <a:r>
              <a:rPr lang="en-US" sz="2500" dirty="0"/>
              <a:t>. </a:t>
            </a:r>
            <a:r>
              <a:rPr lang="zh-CN" altLang="en-US" sz="2500" dirty="0"/>
              <a:t>如果没有关系</a:t>
            </a:r>
            <a:r>
              <a:rPr lang="en-US" sz="2500" dirty="0"/>
              <a:t> </a:t>
            </a:r>
            <a:r>
              <a:rPr lang="en-US" sz="2500" i="1" dirty="0"/>
              <a:t>a</a:t>
            </a:r>
            <a:r>
              <a:rPr lang="en-US" sz="2500" dirty="0"/>
              <a:t> </a:t>
            </a:r>
            <a:r>
              <a:rPr lang="en-US" sz="2500" dirty="0">
                <a:ea typeface="Cambria Math" panose="02040503050406030204"/>
              </a:rPr>
              <a:t>≼</a:t>
            </a:r>
            <a:r>
              <a:rPr lang="en-US" sz="2500" dirty="0"/>
              <a:t> </a:t>
            </a:r>
            <a:r>
              <a:rPr lang="en-US" sz="2500" i="1" dirty="0"/>
              <a:t>b</a:t>
            </a:r>
            <a:r>
              <a:rPr lang="zh-CN" altLang="en-US" sz="2500" dirty="0"/>
              <a:t>或</a:t>
            </a:r>
            <a:r>
              <a:rPr lang="en-US" sz="2500" dirty="0"/>
              <a:t> </a:t>
            </a:r>
            <a:r>
              <a:rPr lang="en-US" sz="2500" i="1" dirty="0"/>
              <a:t>b</a:t>
            </a:r>
            <a:r>
              <a:rPr lang="en-US" sz="2500" dirty="0"/>
              <a:t> </a:t>
            </a:r>
            <a:r>
              <a:rPr lang="en-US" sz="2500" dirty="0">
                <a:ea typeface="Cambria Math" panose="02040503050406030204"/>
              </a:rPr>
              <a:t>≼</a:t>
            </a:r>
            <a:r>
              <a:rPr lang="en-US" sz="2500" dirty="0"/>
              <a:t> </a:t>
            </a:r>
            <a:r>
              <a:rPr lang="en-US" sz="2500" i="1" dirty="0"/>
              <a:t>a</a:t>
            </a:r>
            <a:r>
              <a:rPr lang="zh-CN" altLang="en-US" sz="2500" i="1" dirty="0"/>
              <a:t>。</a:t>
            </a:r>
            <a:r>
              <a:rPr lang="zh-CN" altLang="en-US" sz="2500" dirty="0"/>
              <a:t>则</a:t>
            </a:r>
            <a:r>
              <a:rPr lang="en-US" altLang="zh-CN" sz="2500" dirty="0"/>
              <a:t>a</a:t>
            </a:r>
            <a:r>
              <a:rPr lang="zh-CN" altLang="en-US" sz="2500" dirty="0"/>
              <a:t>和</a:t>
            </a:r>
            <a:r>
              <a:rPr lang="en-US" altLang="zh-CN" sz="2500" dirty="0"/>
              <a:t>b </a:t>
            </a:r>
            <a:r>
              <a:rPr lang="zh-CN" altLang="en-US" sz="2500" dirty="0"/>
              <a:t>是不可比较的</a:t>
            </a:r>
          </a:p>
          <a:p>
            <a:r>
              <a:rPr lang="zh-CN" altLang="en-US" sz="2500" b="1" dirty="0">
                <a:solidFill>
                  <a:srgbClr val="FF0000"/>
                </a:solidFill>
                <a:sym typeface="+mn-ea"/>
              </a:rPr>
              <a:t>定义</a:t>
            </a:r>
            <a:r>
              <a:rPr lang="en-US" sz="2500" b="1" dirty="0">
                <a:solidFill>
                  <a:srgbClr val="FF0000"/>
                </a:solidFill>
                <a:sym typeface="+mn-ea"/>
              </a:rPr>
              <a:t>:</a:t>
            </a:r>
            <a:r>
              <a:rPr lang="en-US" sz="2500" dirty="0">
                <a:sym typeface="+mn-ea"/>
              </a:rPr>
              <a:t> </a:t>
            </a:r>
            <a:r>
              <a:rPr lang="zh-CN" altLang="en-US" sz="2500" dirty="0">
                <a:sym typeface="+mn-ea"/>
              </a:rPr>
              <a:t>如果</a:t>
            </a:r>
            <a:r>
              <a:rPr lang="en-US" sz="2500" dirty="0">
                <a:sym typeface="+mn-ea"/>
              </a:rPr>
              <a:t> (</a:t>
            </a:r>
            <a:r>
              <a:rPr lang="en-US" sz="2500" i="1" dirty="0">
                <a:sym typeface="+mn-ea"/>
              </a:rPr>
              <a:t>S</a:t>
            </a:r>
            <a:r>
              <a:rPr lang="en-US" sz="2500" dirty="0">
                <a:sym typeface="+mn-ea"/>
              </a:rPr>
              <a:t>,</a:t>
            </a:r>
            <a:r>
              <a:rPr lang="en-US" sz="2500" dirty="0">
                <a:ea typeface="Cambria Math" panose="02040503050406030204"/>
                <a:sym typeface="+mn-ea"/>
              </a:rPr>
              <a:t>≼</a:t>
            </a:r>
            <a:r>
              <a:rPr lang="en-US" sz="2500" dirty="0">
                <a:sym typeface="+mn-ea"/>
              </a:rPr>
              <a:t> ) </a:t>
            </a:r>
            <a:r>
              <a:rPr lang="zh-CN" altLang="en-US" sz="2500" dirty="0">
                <a:sym typeface="+mn-ea"/>
              </a:rPr>
              <a:t>是偏序集且</a:t>
            </a:r>
            <a:r>
              <a:rPr lang="en-US" altLang="zh-CN" sz="2500" dirty="0">
                <a:sym typeface="+mn-ea"/>
              </a:rPr>
              <a:t>S</a:t>
            </a:r>
            <a:r>
              <a:rPr lang="zh-CN" altLang="en-US" sz="2500" dirty="0">
                <a:sym typeface="+mn-ea"/>
              </a:rPr>
              <a:t>中的每两个元素都可以比较</a:t>
            </a:r>
            <a:r>
              <a:rPr lang="en-US" sz="2500" dirty="0">
                <a:sym typeface="+mn-ea"/>
              </a:rPr>
              <a:t>, </a:t>
            </a:r>
            <a:r>
              <a:rPr lang="en-US" sz="2500" dirty="0" err="1">
                <a:sym typeface="+mn-ea"/>
              </a:rPr>
              <a:t>S被称</a:t>
            </a:r>
            <a:r>
              <a:rPr lang="zh-CN" altLang="en-US" sz="2500" dirty="0">
                <a:sym typeface="+mn-ea"/>
              </a:rPr>
              <a:t>为</a:t>
            </a:r>
            <a:r>
              <a:rPr lang="en-US" sz="2500" dirty="0" err="1">
                <a:sym typeface="+mn-ea"/>
              </a:rPr>
              <a:t>全序</a:t>
            </a:r>
            <a:r>
              <a:rPr lang="zh-CN" altLang="en-US" sz="2500" dirty="0">
                <a:sym typeface="+mn-ea"/>
              </a:rPr>
              <a:t>集合</a:t>
            </a:r>
            <a:r>
              <a:rPr lang="en-US" sz="2500" dirty="0">
                <a:sym typeface="+mn-ea"/>
              </a:rPr>
              <a:t>或</a:t>
            </a:r>
            <a:r>
              <a:rPr lang="zh-CN" altLang="en-US" sz="2500" dirty="0">
                <a:sym typeface="+mn-ea"/>
              </a:rPr>
              <a:t>线</a:t>
            </a:r>
            <a:r>
              <a:rPr lang="en-US" sz="2500" dirty="0" err="1">
                <a:sym typeface="+mn-ea"/>
              </a:rPr>
              <a:t>序集合</a:t>
            </a:r>
            <a:r>
              <a:rPr lang="zh-CN" altLang="en-US" sz="2500" dirty="0">
                <a:sym typeface="+mn-ea"/>
              </a:rPr>
              <a:t>，同时</a:t>
            </a:r>
            <a:r>
              <a:rPr lang="en-US" sz="2500" dirty="0">
                <a:sym typeface="+mn-ea"/>
              </a:rPr>
              <a:t> </a:t>
            </a:r>
            <a:r>
              <a:rPr lang="en-US" sz="2500" dirty="0">
                <a:ea typeface="Cambria Math" panose="02040503050406030204"/>
                <a:sym typeface="+mn-ea"/>
              </a:rPr>
              <a:t>≼</a:t>
            </a:r>
            <a:r>
              <a:rPr lang="zh-CN" altLang="en-US" sz="2500" dirty="0">
                <a:ea typeface="Cambria Math" panose="02040503050406030204"/>
                <a:sym typeface="+mn-ea"/>
              </a:rPr>
              <a:t>也被</a:t>
            </a:r>
            <a:r>
              <a:rPr lang="zh-CN" altLang="en-US" sz="2500" dirty="0">
                <a:sym typeface="+mn-ea"/>
              </a:rPr>
              <a:t>称为全序集或线序集。</a:t>
            </a:r>
            <a:r>
              <a:rPr lang="en-US" sz="2500" i="1" dirty="0">
                <a:sym typeface="+mn-ea"/>
              </a:rPr>
              <a:t> </a:t>
            </a:r>
            <a:r>
              <a:rPr lang="zh-CN" altLang="en-US" sz="2500" dirty="0">
                <a:sym typeface="+mn-ea"/>
              </a:rPr>
              <a:t>一个完全有序集也被称作链</a:t>
            </a:r>
            <a:r>
              <a:rPr lang="en-US" sz="2500" i="1" dirty="0">
                <a:sym typeface="+mn-ea"/>
              </a:rPr>
              <a:t>. </a:t>
            </a:r>
            <a:endParaRPr lang="en-US" sz="2500" i="1" dirty="0"/>
          </a:p>
          <a:p>
            <a:r>
              <a:rPr lang="zh-CN" altLang="en-US" sz="2500" b="1" dirty="0">
                <a:solidFill>
                  <a:srgbClr val="FF0000"/>
                </a:solidFill>
                <a:sym typeface="+mn-ea"/>
              </a:rPr>
              <a:t>定义</a:t>
            </a:r>
            <a:r>
              <a:rPr lang="en-US" sz="2500" b="1" dirty="0">
                <a:solidFill>
                  <a:srgbClr val="FF0000"/>
                </a:solidFill>
                <a:sym typeface="+mn-ea"/>
              </a:rPr>
              <a:t>:</a:t>
            </a:r>
            <a:r>
              <a:rPr lang="en-US" sz="2500" dirty="0">
                <a:sym typeface="+mn-ea"/>
              </a:rPr>
              <a:t> (</a:t>
            </a:r>
            <a:r>
              <a:rPr lang="en-US" sz="2500" i="1" dirty="0">
                <a:sym typeface="+mn-ea"/>
              </a:rPr>
              <a:t>S</a:t>
            </a:r>
            <a:r>
              <a:rPr lang="en-US" sz="2500" dirty="0">
                <a:sym typeface="+mn-ea"/>
              </a:rPr>
              <a:t>,  </a:t>
            </a:r>
            <a:r>
              <a:rPr lang="en-US" sz="2500" dirty="0">
                <a:ea typeface="Cambria Math" panose="02040503050406030204"/>
                <a:sym typeface="+mn-ea"/>
              </a:rPr>
              <a:t>≼</a:t>
            </a:r>
            <a:r>
              <a:rPr lang="en-US" sz="2500" dirty="0">
                <a:sym typeface="+mn-ea"/>
              </a:rPr>
              <a:t>) </a:t>
            </a:r>
            <a:r>
              <a:rPr lang="zh-CN" altLang="en-US" sz="2500" dirty="0">
                <a:sym typeface="+mn-ea"/>
              </a:rPr>
              <a:t>是良序集，</a:t>
            </a:r>
            <a:r>
              <a:rPr lang="en-US" sz="2500" dirty="0">
                <a:sym typeface="+mn-ea"/>
              </a:rPr>
              <a:t> </a:t>
            </a:r>
            <a:r>
              <a:rPr lang="en-US" sz="2500" dirty="0" err="1">
                <a:sym typeface="+mn-ea"/>
              </a:rPr>
              <a:t>如果它是一个</a:t>
            </a:r>
            <a:r>
              <a:rPr lang="zh-CN" altLang="en-US" sz="2500" dirty="0">
                <a:sym typeface="+mn-ea"/>
              </a:rPr>
              <a:t>偏序</a:t>
            </a:r>
            <a:r>
              <a:rPr lang="en-US" sz="2500" dirty="0">
                <a:sym typeface="+mn-ea"/>
              </a:rPr>
              <a:t>集，</a:t>
            </a:r>
            <a:r>
              <a:rPr lang="zh-CN" altLang="en-US" sz="2500" dirty="0">
                <a:sym typeface="+mn-ea"/>
              </a:rPr>
              <a:t>并且其中</a:t>
            </a:r>
            <a:r>
              <a:rPr lang="en-US" sz="2500" dirty="0">
                <a:sym typeface="+mn-ea"/>
              </a:rPr>
              <a:t>≼是</a:t>
            </a:r>
            <a:r>
              <a:rPr lang="zh-CN" altLang="en-US" sz="2500" dirty="0">
                <a:sym typeface="+mn-ea"/>
              </a:rPr>
              <a:t>一个总</a:t>
            </a:r>
            <a:r>
              <a:rPr lang="en-US" sz="2500" dirty="0" err="1">
                <a:sym typeface="+mn-ea"/>
              </a:rPr>
              <a:t>排序，并且S的每个非空子集都有一个最小元素。自然数的</a:t>
            </a:r>
            <a:r>
              <a:rPr lang="zh-CN" altLang="en-US" sz="2500" dirty="0">
                <a:sym typeface="+mn-ea"/>
              </a:rPr>
              <a:t>标准</a:t>
            </a:r>
            <a:r>
              <a:rPr lang="en-US" sz="2500" dirty="0" err="1">
                <a:sym typeface="+mn-ea"/>
              </a:rPr>
              <a:t>排序≤是一个</a:t>
            </a:r>
            <a:r>
              <a:rPr lang="zh-CN" altLang="en-US" sz="2500" dirty="0">
                <a:sym typeface="+mn-ea"/>
              </a:rPr>
              <a:t>良序排序。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词典顺序</a:t>
            </a:r>
            <a:r>
              <a:rPr lang="en-US" dirty="0"/>
              <a:t>(Lexicographic 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200" b="1" dirty="0"/>
              <a:t> </a:t>
            </a:r>
            <a:r>
              <a:rPr lang="zh-CN" altLang="en-US" sz="2200" b="1" dirty="0">
                <a:solidFill>
                  <a:srgbClr val="FF0000"/>
                </a:solidFill>
              </a:rPr>
              <a:t>定义</a:t>
            </a:r>
            <a:r>
              <a:rPr lang="en-US" sz="2200" b="1" dirty="0">
                <a:solidFill>
                  <a:srgbClr val="FF0000"/>
                </a:solidFill>
              </a:rPr>
              <a:t>:</a:t>
            </a:r>
            <a:r>
              <a:rPr lang="zh-CN" altLang="en-US" sz="2200" b="1" dirty="0"/>
              <a:t>给</a:t>
            </a:r>
            <a:r>
              <a:rPr lang="en-US" sz="2200" dirty="0" err="1"/>
              <a:t>定两个</a:t>
            </a:r>
            <a:r>
              <a:rPr lang="zh-CN" altLang="en-US" sz="2200" dirty="0"/>
              <a:t>偏序</a:t>
            </a:r>
            <a:r>
              <a:rPr lang="en-US" sz="2200" dirty="0"/>
              <a:t>集 (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,</a:t>
            </a:r>
            <a:r>
              <a:rPr lang="en-US" sz="2200" dirty="0">
                <a:ea typeface="Cambria Math" panose="02040503050406030204"/>
              </a:rPr>
              <a:t>≼</a:t>
            </a:r>
            <a:r>
              <a:rPr lang="en-US" sz="2200" baseline="-25000" dirty="0">
                <a:ea typeface="Cambria Math" panose="02040503050406030204"/>
              </a:rPr>
              <a:t>1</a:t>
            </a:r>
            <a:r>
              <a:rPr lang="en-US" sz="2200" dirty="0"/>
              <a:t>) </a:t>
            </a:r>
            <a:r>
              <a:rPr lang="zh-CN" altLang="en-US" sz="2200" dirty="0"/>
              <a:t>和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,</a:t>
            </a:r>
            <a:r>
              <a:rPr lang="en-US" sz="2200" dirty="0">
                <a:ea typeface="Cambria Math" panose="02040503050406030204"/>
              </a:rPr>
              <a:t>≼</a:t>
            </a:r>
            <a:r>
              <a:rPr lang="en-US" sz="2200" baseline="-25000" dirty="0">
                <a:ea typeface="Cambria Math" panose="02040503050406030204"/>
              </a:rPr>
              <a:t>2</a:t>
            </a:r>
            <a:r>
              <a:rPr lang="en-US" sz="2200" dirty="0"/>
              <a:t>), </a:t>
            </a:r>
            <a:r>
              <a:rPr lang="zh-CN" altLang="en-US" sz="2200" dirty="0"/>
              <a:t>词典顺序在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 </a:t>
            </a:r>
            <a:r>
              <a:rPr lang="en-US" sz="2200" dirty="0">
                <a:ea typeface="Cambria Math" panose="02040503050406030204"/>
              </a:rPr>
              <a:t>⨉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  </a:t>
            </a:r>
            <a:r>
              <a:rPr lang="zh-CN" altLang="en-US" sz="2200" dirty="0"/>
              <a:t>是通过指定</a:t>
            </a:r>
            <a:r>
              <a:rPr lang="en-US" sz="2200" dirty="0"/>
              <a:t>  (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, 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) </a:t>
            </a:r>
            <a:r>
              <a:rPr lang="zh-CN" altLang="en-US" sz="2200" dirty="0"/>
              <a:t>小于</a:t>
            </a:r>
            <a:r>
              <a:rPr lang="en-US" sz="2200" dirty="0"/>
              <a:t> (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,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)</a:t>
            </a:r>
            <a:r>
              <a:rPr lang="zh-CN" altLang="en-US" sz="2200" dirty="0"/>
              <a:t>决定的，</a:t>
            </a:r>
            <a:r>
              <a:rPr lang="en-US" altLang="zh-CN" sz="2200" dirty="0"/>
              <a:t> </a:t>
            </a:r>
            <a:r>
              <a:rPr lang="zh-CN" altLang="en-US" sz="2200" dirty="0"/>
              <a:t>即</a:t>
            </a:r>
            <a:r>
              <a:rPr lang="en-US" sz="2200" dirty="0"/>
              <a:t>(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, 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) </a:t>
            </a:r>
            <a:r>
              <a:rPr lang="en-US" sz="2200" dirty="0">
                <a:ea typeface="Cambria Math" panose="02040503050406030204"/>
              </a:rPr>
              <a:t> ≺</a:t>
            </a:r>
            <a:r>
              <a:rPr lang="en-US" sz="2200" dirty="0"/>
              <a:t>(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,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)</a:t>
            </a:r>
            <a:r>
              <a:rPr lang="zh-CN" altLang="en-US" sz="2200" dirty="0"/>
              <a:t>，当且仅当</a:t>
            </a:r>
            <a:r>
              <a:rPr lang="en-US" sz="2200" dirty="0"/>
              <a:t> </a:t>
            </a:r>
            <a:r>
              <a:rPr lang="zh-CN" altLang="en-US" sz="2200" dirty="0"/>
              <a:t>（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>
                <a:ea typeface="Cambria Math" panose="02040503050406030204"/>
              </a:rPr>
              <a:t> ≺</a:t>
            </a:r>
            <a:r>
              <a:rPr lang="en-US" sz="2200" baseline="-25000" dirty="0">
                <a:ea typeface="Cambria Math" panose="02040503050406030204"/>
              </a:rPr>
              <a:t>1 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</a:t>
            </a:r>
            <a:r>
              <a:rPr lang="zh-CN" altLang="en-US" sz="2200" dirty="0"/>
              <a:t>）或者 （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>
                <a:ea typeface="Cambria Math" panose="02040503050406030204"/>
              </a:rPr>
              <a:t> =</a:t>
            </a:r>
            <a:r>
              <a:rPr lang="en-US" sz="2200" baseline="-25000" dirty="0">
                <a:ea typeface="Cambria Math" panose="02040503050406030204"/>
              </a:rPr>
              <a:t> 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1</a:t>
            </a:r>
            <a:r>
              <a:rPr lang="en-US" sz="2200" dirty="0"/>
              <a:t> </a:t>
            </a:r>
            <a:r>
              <a:rPr lang="zh-CN" altLang="en-US" sz="2200" dirty="0"/>
              <a:t>并且</a:t>
            </a:r>
            <a:r>
              <a:rPr lang="en-US" sz="2200" dirty="0"/>
              <a:t> </a:t>
            </a:r>
            <a:r>
              <a:rPr lang="en-US" sz="2200" i="1" dirty="0"/>
              <a:t>a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>
                <a:ea typeface="Cambria Math" panose="02040503050406030204"/>
              </a:rPr>
              <a:t> ≺</a:t>
            </a:r>
            <a:r>
              <a:rPr lang="en-US" sz="2200" baseline="-25000" dirty="0">
                <a:ea typeface="Cambria Math" panose="02040503050406030204"/>
              </a:rPr>
              <a:t>2 </a:t>
            </a:r>
            <a:r>
              <a:rPr lang="en-US" sz="2200" i="1" dirty="0"/>
              <a:t>b</a:t>
            </a:r>
            <a:r>
              <a:rPr lang="en-US" sz="2200" baseline="-25000" dirty="0">
                <a:ea typeface="Cambria Math" panose="02040503050406030204" pitchFamily="18" charset="0"/>
              </a:rPr>
              <a:t>2</a:t>
            </a:r>
            <a:r>
              <a:rPr lang="en-US" sz="2200" dirty="0"/>
              <a:t>.</a:t>
            </a:r>
            <a:r>
              <a:rPr lang="zh-CN" altLang="en-US" sz="2200" dirty="0"/>
              <a:t> ）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zh-CN" altLang="en-US" sz="2200" dirty="0"/>
              <a:t>例</a:t>
            </a:r>
            <a:r>
              <a:rPr lang="en-US" sz="2200" dirty="0"/>
              <a:t>:</a:t>
            </a:r>
            <a:r>
              <a:rPr lang="zh-CN" altLang="en-US" sz="2200" dirty="0"/>
              <a:t>考虑</a:t>
            </a:r>
            <a:r>
              <a:rPr lang="en-US" sz="2200" dirty="0" err="1"/>
              <a:t>到小写英文字母的字符串。可以使用字母表中的字母排序来</a:t>
            </a:r>
            <a:r>
              <a:rPr lang="zh-CN" altLang="en-US" sz="2200" dirty="0"/>
              <a:t>定义词法</a:t>
            </a:r>
            <a:r>
              <a:rPr lang="en-US" sz="2200" dirty="0" err="1"/>
              <a:t>排序</a:t>
            </a:r>
            <a:r>
              <a:rPr lang="en-US" sz="2200" dirty="0"/>
              <a:t>。</a:t>
            </a:r>
            <a:r>
              <a:rPr lang="zh-CN" altLang="en-US" sz="2200" dirty="0"/>
              <a:t>这与字典</a:t>
            </a:r>
            <a:r>
              <a:rPr lang="en-US" sz="2200" dirty="0" err="1"/>
              <a:t>中使用的排序相同</a:t>
            </a:r>
            <a:r>
              <a:rPr lang="en-US" sz="22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discreet ≺ discrete，</a:t>
            </a:r>
            <a:r>
              <a:rPr lang="zh-CN" altLang="en-US" sz="2000" dirty="0"/>
              <a:t>因为这</a:t>
            </a:r>
            <a:r>
              <a:rPr lang="en-US" sz="2000" dirty="0"/>
              <a:t>些</a:t>
            </a:r>
            <a:r>
              <a:rPr lang="zh-CN" altLang="en-US" sz="2000" dirty="0"/>
              <a:t>字符串</a:t>
            </a:r>
            <a:r>
              <a:rPr lang="en-US" sz="2000" dirty="0"/>
              <a:t>在第七位e ≺ t。 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discreet</a:t>
            </a:r>
            <a:r>
              <a:rPr lang="en-US" sz="2000" dirty="0"/>
              <a:t> </a:t>
            </a:r>
            <a:r>
              <a:rPr lang="en-US" sz="2000" dirty="0">
                <a:ea typeface="Cambria Math" panose="02040503050406030204"/>
              </a:rPr>
              <a:t>≺</a:t>
            </a:r>
            <a:r>
              <a:rPr lang="en-US" sz="2000" dirty="0"/>
              <a:t> </a:t>
            </a:r>
            <a:r>
              <a:rPr lang="en-US" sz="2000" i="1" dirty="0"/>
              <a:t>discreetness</a:t>
            </a:r>
            <a:r>
              <a:rPr lang="en-US" sz="2000" dirty="0"/>
              <a:t>, </a:t>
            </a:r>
            <a:r>
              <a:rPr lang="zh-CN" altLang="en-US" sz="2000" dirty="0"/>
              <a:t>因为</a:t>
            </a:r>
            <a:r>
              <a:rPr lang="en-US" sz="2000" dirty="0" err="1"/>
              <a:t>前八个字母一致，但第二个字符串</a:t>
            </a:r>
            <a:r>
              <a:rPr lang="zh-CN" altLang="en-US" sz="2000" dirty="0"/>
              <a:t>较长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哈斯图</a:t>
            </a:r>
            <a:r>
              <a:rPr lang="en-US" altLang="zh-CN" dirty="0"/>
              <a:t>(</a:t>
            </a:r>
            <a:r>
              <a:rPr lang="en-US" dirty="0" err="1"/>
              <a:t>Hasse</a:t>
            </a:r>
            <a:r>
              <a:rPr lang="en-US" dirty="0"/>
              <a:t> Diagrams)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定义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哈斯</a:t>
            </a:r>
            <a:r>
              <a:rPr lang="zh-CN" altLang="en-US" sz="2400" dirty="0"/>
              <a:t>图</a:t>
            </a:r>
            <a:r>
              <a:rPr lang="en-US" sz="2400" dirty="0" err="1"/>
              <a:t>是一个部分排序的可</a:t>
            </a:r>
            <a:r>
              <a:rPr lang="zh-CN" altLang="en-US" sz="2400" dirty="0"/>
              <a:t>视</a:t>
            </a:r>
            <a:r>
              <a:rPr lang="en-US" sz="2400" dirty="0" err="1"/>
              <a:t>化表示，它省去了因</a:t>
            </a:r>
            <a:r>
              <a:rPr lang="zh-CN" altLang="en-US" sz="2400" dirty="0"/>
              <a:t>自反</a:t>
            </a:r>
            <a:r>
              <a:rPr lang="en-US" sz="2400" dirty="0"/>
              <a:t>和</a:t>
            </a:r>
            <a:r>
              <a:rPr lang="zh-CN" altLang="en-US" sz="2400" dirty="0"/>
              <a:t>传递</a:t>
            </a:r>
            <a:r>
              <a:rPr lang="en-US" sz="2400" dirty="0" err="1"/>
              <a:t>属性而必</a:t>
            </a:r>
            <a:r>
              <a:rPr lang="zh-CN" altLang="en-US" sz="2400" dirty="0"/>
              <a:t>须</a:t>
            </a:r>
            <a:r>
              <a:rPr lang="en-US" sz="2400" dirty="0" err="1"/>
              <a:t>存在的</a:t>
            </a:r>
            <a:r>
              <a:rPr lang="zh-CN" altLang="en-US" sz="2400" dirty="0"/>
              <a:t>边</a:t>
            </a:r>
            <a:r>
              <a:rPr lang="en-US" sz="2400" dirty="0"/>
              <a:t>。</a:t>
            </a:r>
          </a:p>
        </p:txBody>
      </p:sp>
      <p:pic>
        <p:nvPicPr>
          <p:cNvPr id="8" name="Picture 3" descr="Constructing the Hasse diagram for left parenthesis left brace 1, 2, 3, 4 right brace, less than or equal to, right parenthesis.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648191"/>
            <a:ext cx="3657600" cy="2756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8934" y="5484069"/>
            <a:ext cx="8229600" cy="1600200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上图（</a:t>
            </a:r>
            <a:r>
              <a:rPr lang="en-US" altLang="zh-CN" sz="2200" dirty="0"/>
              <a:t>a</a:t>
            </a:r>
            <a:r>
              <a:rPr lang="zh-CN" altLang="en-US" sz="2200" dirty="0"/>
              <a:t>）中显示了一个部分排序。</a:t>
            </a:r>
            <a:r>
              <a:rPr lang="en-US" altLang="zh-CN" sz="2200" dirty="0"/>
              <a:t>(b)</a:t>
            </a:r>
            <a:r>
              <a:rPr lang="zh-CN" altLang="en-US" sz="2200" dirty="0"/>
              <a:t>中删除了由于自反性而产生的循环。</a:t>
            </a:r>
            <a:r>
              <a:rPr lang="en-US" altLang="zh-CN" sz="2200" dirty="0"/>
              <a:t>(c)</a:t>
            </a:r>
            <a:r>
              <a:rPr lang="zh-CN" altLang="en-US" sz="2200" dirty="0"/>
              <a:t>中删除了由于传递性属性而必须存在的边。部分排序（</a:t>
            </a:r>
            <a:r>
              <a:rPr lang="en-US" altLang="zh-CN" sz="2200" dirty="0"/>
              <a:t>a</a:t>
            </a:r>
            <a:r>
              <a:rPr lang="zh-CN" altLang="en-US" sz="2200" dirty="0"/>
              <a:t>）的哈斯图是（</a:t>
            </a:r>
            <a:r>
              <a:rPr lang="en-US" altLang="zh-CN" sz="2200" dirty="0"/>
              <a:t>c</a:t>
            </a:r>
            <a:r>
              <a:rPr lang="zh-CN" altLang="en-US" sz="2200" dirty="0"/>
              <a:t>）。图的特点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zh-CN" altLang="en-US" sz="2200" dirty="0">
                <a:solidFill>
                  <a:srgbClr val="FF0000"/>
                </a:solidFill>
              </a:rPr>
              <a:t>无环</a:t>
            </a:r>
            <a:endParaRPr lang="en-US" altLang="zh-CN" sz="2200" dirty="0">
              <a:solidFill>
                <a:srgbClr val="FF0000"/>
              </a:solidFill>
            </a:endParaRPr>
          </a:p>
          <a:p>
            <a:endParaRPr 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构建哈斯图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显</a:t>
            </a:r>
            <a:r>
              <a:rPr lang="en-US" sz="2400" dirty="0" err="1"/>
              <a:t>示整数</a:t>
            </a:r>
            <a:r>
              <a:rPr lang="en-US" sz="2400" dirty="0"/>
              <a:t>{1,2,...,12}</a:t>
            </a:r>
            <a:r>
              <a:rPr lang="en-US" sz="2400" dirty="0" err="1"/>
              <a:t>集合上的</a:t>
            </a:r>
            <a:r>
              <a:rPr lang="en-US" sz="2400" dirty="0"/>
              <a:t> “</a:t>
            </a:r>
            <a:r>
              <a:rPr lang="zh-CN" altLang="en-US" dirty="0"/>
              <a:t>除数</a:t>
            </a:r>
            <a:r>
              <a:rPr lang="en-US" sz="2400" dirty="0"/>
              <a:t>"关系。</a:t>
            </a:r>
          </a:p>
          <a:p>
            <a:endParaRPr lang="en-US" sz="2400" dirty="0"/>
          </a:p>
        </p:txBody>
      </p:sp>
      <p:pic>
        <p:nvPicPr>
          <p:cNvPr id="4" name="Picture 7" descr="Image4_5_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362200"/>
            <a:ext cx="4419600" cy="3325812"/>
          </a:xfrm>
          <a:prstGeom prst="rect">
            <a:avLst/>
          </a:prstGeom>
          <a:noFill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构建哈斯图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</a:t>
            </a:r>
            <a:r>
              <a:rPr lang="en-US" sz="2400" dirty="0" err="1"/>
              <a:t>整数集</a:t>
            </a:r>
            <a:r>
              <a:rPr lang="en-US" sz="2400" dirty="0"/>
              <a:t>{2,4,6,8}上的 "大于或等于 "关系（≥）。</a:t>
            </a:r>
          </a:p>
          <a:p>
            <a:endParaRPr lang="en-US" sz="2400" dirty="0"/>
          </a:p>
          <a:p>
            <a:endParaRPr lang="en-US" dirty="0"/>
          </a:p>
          <a:p>
            <a:endParaRPr lang="en-US" sz="2400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581400" y="2738735"/>
            <a:ext cx="685800" cy="2138065"/>
            <a:chOff x="6172200" y="1870373"/>
            <a:chExt cx="685800" cy="213806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172200" y="36576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6400800" y="3546773"/>
              <a:ext cx="396875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6172200" y="31242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6400800" y="3013373"/>
              <a:ext cx="381000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6172200" y="32004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anchor="b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6172200" y="25908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6400800" y="2403773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6172200" y="2590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anchor="b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6172200" y="20574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400800" y="1870373"/>
              <a:ext cx="381000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6172200" y="2057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 anchor="b"/>
            <a:lstStyle/>
            <a:p>
              <a:pPr algn="l"/>
              <a:endParaRPr kumimoji="1" lang="zh-CN" altLang="en-US" sz="2400">
                <a:solidFill>
                  <a:prstClr val="black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cap="all" dirty="0"/>
              <a:t>王子贺</a:t>
            </a:r>
            <a:endParaRPr lang="en-US" altLang="zh-CN" cap="all" dirty="0"/>
          </a:p>
          <a:p>
            <a:r>
              <a:rPr lang="zh-CN" altLang="en-US" cap="all" dirty="0"/>
              <a:t>立德</a:t>
            </a:r>
            <a:r>
              <a:rPr lang="en-US" altLang="zh-CN" cap="all" dirty="0"/>
              <a:t>1824</a:t>
            </a:r>
          </a:p>
          <a:p>
            <a:r>
              <a:rPr lang="en-US" altLang="zh-CN" dirty="0"/>
              <a:t>wangzihe@ruc.edu.cn</a:t>
            </a:r>
            <a:endParaRPr lang="en-US" altLang="zh-CN" cap="all" dirty="0">
              <a:latin typeface="+mn-ea"/>
            </a:endParaRPr>
          </a:p>
          <a:p>
            <a:r>
              <a:rPr lang="zh-CN" altLang="en-US" cap="all" dirty="0"/>
              <a:t>助教</a:t>
            </a:r>
            <a:r>
              <a:rPr lang="zh-CN" altLang="zh-CN" cap="all" dirty="0"/>
              <a:t>：</a:t>
            </a:r>
            <a:r>
              <a:rPr lang="zh-CN" altLang="en-US" cap="all" dirty="0"/>
              <a:t>刘岩，张硕</a:t>
            </a:r>
            <a:endParaRPr lang="en-US" altLang="zh-CN" cap="all" dirty="0"/>
          </a:p>
          <a:p>
            <a:r>
              <a:rPr lang="zh-CN" altLang="en-US" cap="all" dirty="0"/>
              <a:t>邮箱：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r>
              <a:rPr lang="en-US" altLang="zh-CN" dirty="0"/>
              <a:t>912034741@qq.com</a:t>
            </a:r>
          </a:p>
          <a:p>
            <a:r>
              <a:rPr lang="zh-CN" altLang="zh-CN" dirty="0"/>
              <a:t>zhangshuo1422@ruc.edu.cn</a:t>
            </a:r>
          </a:p>
          <a:p>
            <a:endParaRPr lang="zh-CN" altLang="zh-CN" dirty="0"/>
          </a:p>
          <a:p>
            <a:pPr eaLnBrk="1" hangingPunct="1"/>
            <a:endParaRPr lang="en-US" altLang="zh-CN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AFAF9-F751-4158-97C9-0568348D1800}" type="slidenum">
              <a:rPr lang="zh-CN" altLang="en-US"/>
              <a:t>6</a:t>
            </a:fld>
            <a:endParaRPr lang="en-US" altLang="zh-CN"/>
          </a:p>
        </p:txBody>
      </p:sp>
      <p:pic>
        <p:nvPicPr>
          <p:cNvPr id="4" name="图片 3" descr="QR 代码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33" y="1254770"/>
            <a:ext cx="3566815" cy="4981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代数（宏观，抽象）：</a:t>
            </a:r>
          </a:p>
          <a:p>
            <a:pPr marL="457200" lvl="1" eaLnBrk="1" hangingPunct="1"/>
            <a:r>
              <a:rPr lang="zh-CN" altLang="en-US" dirty="0">
                <a:solidFill>
                  <a:schemeClr val="tx1"/>
                </a:solidFill>
              </a:rPr>
              <a:t>二元关系</a:t>
            </a:r>
          </a:p>
          <a:p>
            <a:pPr marL="457200" lvl="1" eaLnBrk="1" hangingPunct="1"/>
            <a:r>
              <a:rPr lang="zh-CN" altLang="en-US" dirty="0">
                <a:solidFill>
                  <a:schemeClr val="tx1"/>
                </a:solidFill>
              </a:rPr>
              <a:t>代数系统</a:t>
            </a:r>
          </a:p>
          <a:p>
            <a:pPr marL="457200" lvl="1" eaLnBrk="1" hangingPunct="1"/>
            <a:r>
              <a:rPr lang="zh-CN" altLang="en-US" dirty="0">
                <a:solidFill>
                  <a:schemeClr val="tx1"/>
                </a:solidFill>
              </a:rPr>
              <a:t>群环域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线性代数（具体</a:t>
            </a:r>
            <a:r>
              <a:rPr lang="zh-CN" altLang="en-US" dirty="0"/>
              <a:t>，计算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pPr eaLnBrk="1" hangingPunct="1"/>
            <a:endParaRPr lang="zh-CN" altLang="en-US" dirty="0">
              <a:solidFill>
                <a:schemeClr val="tx1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AFAF9-F751-4158-97C9-0568348D1800}" type="slidenum">
              <a:rPr lang="zh-CN" altLang="en-US"/>
              <a:t>7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60" y="1329043"/>
            <a:ext cx="3231833" cy="41999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0" y="5603229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参考</a:t>
            </a:r>
            <a:r>
              <a:rPr lang="zh-CN" altLang="en-US" dirty="0"/>
              <a:t>书</a:t>
            </a:r>
            <a:r>
              <a:rPr lang="en-US" altLang="zh-CN" dirty="0"/>
              <a:t>《</a:t>
            </a:r>
            <a:r>
              <a:rPr lang="zh-CN" altLang="en-US" dirty="0"/>
              <a:t>离散数学</a:t>
            </a:r>
            <a:r>
              <a:rPr lang="en-US" altLang="zh-CN" dirty="0"/>
              <a:t>》</a:t>
            </a:r>
            <a:r>
              <a:rPr lang="zh-CN" altLang="en-US" dirty="0"/>
              <a:t>，屈婉玲，耿素云，张立昂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关系的属性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关系的表示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等价关系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排序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关系和关系的属性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关系的属性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二元关系</a:t>
            </a:r>
            <a:endParaRPr lang="en-US" sz="2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自反</a:t>
            </a:r>
            <a:r>
              <a:rPr lang="en-US" sz="2200" dirty="0" err="1"/>
              <a:t>关系</a:t>
            </a:r>
            <a:endParaRPr lang="en-US" sz="2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对</a:t>
            </a:r>
            <a:r>
              <a:rPr lang="en-US" sz="2200" dirty="0" err="1"/>
              <a:t>称和</a:t>
            </a:r>
            <a:r>
              <a:rPr lang="zh-CN" altLang="en-US" sz="2200" dirty="0"/>
              <a:t>反对</a:t>
            </a:r>
            <a:r>
              <a:rPr lang="en-US" sz="2200" dirty="0" err="1"/>
              <a:t>称关系</a:t>
            </a:r>
            <a:endParaRPr lang="en-US" sz="2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等价</a:t>
            </a:r>
            <a:r>
              <a:rPr lang="en-US" sz="2200" dirty="0" err="1"/>
              <a:t>性关系</a:t>
            </a: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复</a:t>
            </a:r>
            <a:r>
              <a:rPr lang="en-US" sz="2200" dirty="0" err="1"/>
              <a:t>合关系</a:t>
            </a: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dirty="0"/>
              <a:t>闭包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a5952c9-861c-4eb3-9b24-c100ad9fdd2d"/>
  <p:tag name="COMMONDATA" val="eyJoZGlkIjoiYTU3MjAzOGI1ZWM1NjI3YTE0MjIzZDIwNTMwM2NhZj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MHHE_Accessible_PPT_Template-v4</Template>
  <TotalTime>28</TotalTime>
  <Words>3922</Words>
  <Application>Microsoft Office PowerPoint</Application>
  <PresentationFormat>全屏显示(4:3)</PresentationFormat>
  <Paragraphs>359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Arial</vt:lpstr>
      <vt:lpstr>Calibri</vt:lpstr>
      <vt:lpstr>Tahoma</vt:lpstr>
      <vt:lpstr>Cambria Math</vt:lpstr>
      <vt:lpstr>黑体</vt:lpstr>
      <vt:lpstr>Times New Roman</vt:lpstr>
      <vt:lpstr>楷体</vt:lpstr>
      <vt:lpstr>华文行楷</vt:lpstr>
      <vt:lpstr>宋体</vt:lpstr>
      <vt:lpstr>1_PPT</vt:lpstr>
      <vt:lpstr>人工智能数学基础</vt:lpstr>
      <vt:lpstr>课程介绍</vt:lpstr>
      <vt:lpstr>课程介绍</vt:lpstr>
      <vt:lpstr>课程介绍</vt:lpstr>
      <vt:lpstr>课程介绍</vt:lpstr>
      <vt:lpstr>课程介绍</vt:lpstr>
      <vt:lpstr>课程介绍</vt:lpstr>
      <vt:lpstr>关系</vt:lpstr>
      <vt:lpstr>关系和关系的属性</vt:lpstr>
      <vt:lpstr>二元关系（Binary relations）</vt:lpstr>
      <vt:lpstr>集合上的二元关系</vt:lpstr>
      <vt:lpstr>集合上的二元关系</vt:lpstr>
      <vt:lpstr>集合上的二元关系</vt:lpstr>
      <vt:lpstr>自反（Reflexive Relations）</vt:lpstr>
      <vt:lpstr>对称（Symmetric Relations）</vt:lpstr>
      <vt:lpstr>反对称(Antisymmetric Relations)</vt:lpstr>
      <vt:lpstr>传递(Transitive Relations)</vt:lpstr>
      <vt:lpstr>合并关系（Combining Relations）</vt:lpstr>
      <vt:lpstr>复合(Composition)</vt:lpstr>
      <vt:lpstr>符合关系表示</vt:lpstr>
      <vt:lpstr>幂(Powers of a Relation)</vt:lpstr>
      <vt:lpstr>幂</vt:lpstr>
      <vt:lpstr>闭包(Closure of a Relation)</vt:lpstr>
      <vt:lpstr>闭包</vt:lpstr>
      <vt:lpstr>关系的表示</vt:lpstr>
      <vt:lpstr>用矩阵表示关系</vt:lpstr>
      <vt:lpstr>使用矩阵表示关系的例子</vt:lpstr>
      <vt:lpstr>使用矩阵表示关系的例子</vt:lpstr>
      <vt:lpstr>集合上的关系矩阵</vt:lpstr>
      <vt:lpstr>集合上的关系矩阵例子</vt:lpstr>
      <vt:lpstr>用图表示关系</vt:lpstr>
      <vt:lpstr>用图表示关系例子</vt:lpstr>
      <vt:lpstr>从关系图中确定关系的属性</vt:lpstr>
      <vt:lpstr>从关系图中确定关系的属性例子</vt:lpstr>
      <vt:lpstr>从关系图中确定关系的属性例子</vt:lpstr>
      <vt:lpstr>幂例子</vt:lpstr>
      <vt:lpstr>等价关系</vt:lpstr>
      <vt:lpstr>等价关系</vt:lpstr>
      <vt:lpstr>字符串</vt:lpstr>
      <vt:lpstr>模m同余（Congruence Modulo m）</vt:lpstr>
      <vt:lpstr>整除（Divides）</vt:lpstr>
      <vt:lpstr>等价类(Equivalence Classes)</vt:lpstr>
      <vt:lpstr>等价类(Equivalence Classes)</vt:lpstr>
      <vt:lpstr>等价类和划分 Equivalence Classes and Partitions</vt:lpstr>
      <vt:lpstr>集合的划分</vt:lpstr>
      <vt:lpstr>一个等价关系分割一个集合</vt:lpstr>
      <vt:lpstr>偏序</vt:lpstr>
      <vt:lpstr>偏序(Partial Orderings)</vt:lpstr>
      <vt:lpstr>偏序(Partial Orderings)</vt:lpstr>
      <vt:lpstr>偏序(Partial Orderings)</vt:lpstr>
      <vt:lpstr>偏序(Partial Orderings)</vt:lpstr>
      <vt:lpstr>可比较性</vt:lpstr>
      <vt:lpstr>词典顺序(Lexicographic Order)</vt:lpstr>
      <vt:lpstr>哈斯图(Hasse Diagrams)</vt:lpstr>
      <vt:lpstr>构建哈斯图</vt:lpstr>
      <vt:lpstr>构建哈斯图</vt:lpstr>
    </vt:vector>
  </TitlesOfParts>
  <Company>ruc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代数</dc:title>
  <dc:creator>王子贺; 单良</dc:creator>
  <cp:lastModifiedBy>zihe wang</cp:lastModifiedBy>
  <cp:revision>108</cp:revision>
  <dcterms:created xsi:type="dcterms:W3CDTF">2022-09-02T10:44:00Z</dcterms:created>
  <dcterms:modified xsi:type="dcterms:W3CDTF">2024-12-26T15:29:26Z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691FD09D5A684B63A4A5A99D5B11638E</vt:lpwstr>
  </property>
  <property fmtid="{D5CDD505-2E9C-101B-9397-08002B2CF9AE}" pid="3" name="KSOProductBuildVer">
    <vt:lpwstr>2052-12.1.0.17827</vt:lpwstr>
  </property>
</Properties>
</file>